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5" autoAdjust="0"/>
    <p:restoredTop sz="94660"/>
  </p:normalViewPr>
  <p:slideViewPr>
    <p:cSldViewPr>
      <p:cViewPr>
        <p:scale>
          <a:sx n="80" d="100"/>
          <a:sy n="80" d="100"/>
        </p:scale>
        <p:origin x="-106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40955-B0E6-4AF0-97E2-6AA1A95E0B14}"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120227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40955-B0E6-4AF0-97E2-6AA1A95E0B14}"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310374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40955-B0E6-4AF0-97E2-6AA1A95E0B14}"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136267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40955-B0E6-4AF0-97E2-6AA1A95E0B14}"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60210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40955-B0E6-4AF0-97E2-6AA1A95E0B14}" type="datetimeFigureOut">
              <a:rPr lang="en-US" smtClean="0"/>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46267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40955-B0E6-4AF0-97E2-6AA1A95E0B14}"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32550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40955-B0E6-4AF0-97E2-6AA1A95E0B14}" type="datetimeFigureOut">
              <a:rPr lang="en-US" smtClean="0"/>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131549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40955-B0E6-4AF0-97E2-6AA1A95E0B14}" type="datetimeFigureOut">
              <a:rPr lang="en-US" smtClean="0"/>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74479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40955-B0E6-4AF0-97E2-6AA1A95E0B14}" type="datetimeFigureOut">
              <a:rPr lang="en-US" smtClean="0"/>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245134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0955-B0E6-4AF0-97E2-6AA1A95E0B14}"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174947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0955-B0E6-4AF0-97E2-6AA1A95E0B14}" type="datetimeFigureOut">
              <a:rPr lang="en-US" smtClean="0"/>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5834A-482E-46B9-9197-53B218069F1F}" type="slidenum">
              <a:rPr lang="en-US" smtClean="0"/>
              <a:t>‹#›</a:t>
            </a:fld>
            <a:endParaRPr lang="en-US"/>
          </a:p>
        </p:txBody>
      </p:sp>
    </p:spTree>
    <p:extLst>
      <p:ext uri="{BB962C8B-B14F-4D97-AF65-F5344CB8AC3E}">
        <p14:creationId xmlns:p14="http://schemas.microsoft.com/office/powerpoint/2010/main" val="336537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40955-B0E6-4AF0-97E2-6AA1A95E0B14}" type="datetimeFigureOut">
              <a:rPr lang="en-US" smtClean="0"/>
              <a:t>8/6/2018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5834A-482E-46B9-9197-53B218069F1F}" type="slidenum">
              <a:rPr lang="en-US" smtClean="0"/>
              <a:t>‹#›</a:t>
            </a:fld>
            <a:endParaRPr lang="en-US"/>
          </a:p>
        </p:txBody>
      </p:sp>
    </p:spTree>
    <p:extLst>
      <p:ext uri="{BB962C8B-B14F-4D97-AF65-F5344CB8AC3E}">
        <p14:creationId xmlns:p14="http://schemas.microsoft.com/office/powerpoint/2010/main" val="149819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600200"/>
          </a:xfrm>
        </p:spPr>
        <p:txBody>
          <a:bodyPr>
            <a:normAutofit fontScale="90000"/>
          </a:bodyPr>
          <a:lstStyle/>
          <a:p>
            <a:r>
              <a:rPr lang="en-US" b="1" dirty="0" smtClean="0">
                <a:solidFill>
                  <a:srgbClr val="7030A0"/>
                </a:solidFill>
                <a:effectLst>
                  <a:outerShdw blurRad="38100" dist="38100" dir="2700000" algn="tl">
                    <a:srgbClr val="000000">
                      <a:alpha val="43137"/>
                    </a:srgbClr>
                  </a:outerShdw>
                </a:effectLst>
                <a:latin typeface="Arial Rounded MT Bold" pitchFamily="34" charset="0"/>
                <a:cs typeface="Aharoni" pitchFamily="2" charset="-79"/>
              </a:rPr>
              <a:t>INTRODUCTION:</a:t>
            </a:r>
            <a:r>
              <a:rPr lang="en-US" b="1" dirty="0">
                <a:solidFill>
                  <a:srgbClr val="7030A0"/>
                </a:solidFill>
                <a:effectLst>
                  <a:outerShdw blurRad="38100" dist="38100" dir="2700000" algn="tl">
                    <a:srgbClr val="000000">
                      <a:alpha val="43137"/>
                    </a:srgbClr>
                  </a:outerShdw>
                </a:effectLst>
                <a:latin typeface="Arial Rounded MT Bold" pitchFamily="34" charset="0"/>
                <a:cs typeface="Aharoni" pitchFamily="2" charset="-79"/>
              </a:rPr>
              <a:t/>
            </a:r>
            <a:br>
              <a:rPr lang="en-US" b="1" dirty="0">
                <a:solidFill>
                  <a:srgbClr val="7030A0"/>
                </a:solidFill>
                <a:effectLst>
                  <a:outerShdw blurRad="38100" dist="38100" dir="2700000" algn="tl">
                    <a:srgbClr val="000000">
                      <a:alpha val="43137"/>
                    </a:srgbClr>
                  </a:outerShdw>
                </a:effectLst>
                <a:latin typeface="Arial Rounded MT Bold" pitchFamily="34" charset="0"/>
                <a:cs typeface="Aharoni" pitchFamily="2" charset="-79"/>
              </a:rPr>
            </a:br>
            <a:r>
              <a:rPr lang="en-US" b="1" dirty="0">
                <a:solidFill>
                  <a:srgbClr val="7030A0"/>
                </a:solidFill>
                <a:effectLst>
                  <a:outerShdw blurRad="38100" dist="38100" dir="2700000" algn="tl">
                    <a:srgbClr val="000000">
                      <a:alpha val="43137"/>
                    </a:srgbClr>
                  </a:outerShdw>
                </a:effectLst>
                <a:latin typeface="Arial Rounded MT Bold" pitchFamily="34" charset="0"/>
                <a:cs typeface="Aharoni" pitchFamily="2" charset="-79"/>
              </a:rPr>
              <a:t>Key Concepts in Ethics</a:t>
            </a:r>
            <a:r>
              <a:rPr lang="en-US" b="1" dirty="0">
                <a:latin typeface="Arial Rounded MT Bold" pitchFamily="34" charset="0"/>
              </a:rPr>
              <a:t/>
            </a:r>
            <a:br>
              <a:rPr lang="en-US" b="1" dirty="0">
                <a:latin typeface="Arial Rounded MT Bold" pitchFamily="34" charset="0"/>
              </a:rPr>
            </a:br>
            <a:endParaRPr lang="en-US" dirty="0">
              <a:latin typeface="Arial Rounded MT Bold" pitchFamily="34" charset="0"/>
            </a:endParaRPr>
          </a:p>
        </p:txBody>
      </p:sp>
      <p:sp>
        <p:nvSpPr>
          <p:cNvPr id="5" name="Content Placeholder 4"/>
          <p:cNvSpPr>
            <a:spLocks noGrp="1"/>
          </p:cNvSpPr>
          <p:nvPr>
            <p:ph idx="1"/>
          </p:nvPr>
        </p:nvSpPr>
        <p:spPr>
          <a:xfrm>
            <a:off x="457200" y="1600200"/>
            <a:ext cx="8229600" cy="4800600"/>
          </a:xfrm>
        </p:spPr>
        <p:txBody>
          <a:bodyPr/>
          <a:lstStyle/>
          <a:p>
            <a:pPr marL="0" indent="0">
              <a:buNone/>
            </a:pPr>
            <a:endParaRPr lang="en-US" dirty="0" smtClean="0"/>
          </a:p>
          <a:p>
            <a:pPr marL="0" indent="0">
              <a:buNone/>
            </a:pPr>
            <a:endParaRPr lang="en-US" i="1" dirty="0" smtClean="0">
              <a:effectLst>
                <a:outerShdw blurRad="38100" dist="38100" dir="2700000" algn="tl">
                  <a:srgbClr val="000000">
                    <a:alpha val="43137"/>
                  </a:srgbClr>
                </a:outerShdw>
              </a:effectLst>
            </a:endParaRPr>
          </a:p>
          <a:p>
            <a:pPr marL="0" indent="0">
              <a:buNone/>
            </a:pPr>
            <a:endParaRPr lang="en-US" i="1" dirty="0">
              <a:effectLst>
                <a:outerShdw blurRad="38100" dist="38100" dir="2700000" algn="tl">
                  <a:srgbClr val="000000">
                    <a:alpha val="43137"/>
                  </a:srgbClr>
                </a:outerShdw>
              </a:effectLst>
            </a:endParaRPr>
          </a:p>
          <a:p>
            <a:pPr marL="0" indent="0">
              <a:buNone/>
            </a:pPr>
            <a:r>
              <a:rPr lang="en-US" sz="2800" dirty="0" smtClean="0">
                <a:effectLst>
                  <a:outerShdw blurRad="38100" dist="38100" dir="2700000" algn="tl">
                    <a:srgbClr val="000000">
                      <a:alpha val="43137"/>
                    </a:srgbClr>
                  </a:outerShdw>
                </a:effectLst>
                <a:latin typeface="Arial Rounded MT Bold" pitchFamily="34" charset="0"/>
              </a:rPr>
              <a:t>Reference:</a:t>
            </a:r>
          </a:p>
          <a:p>
            <a:pPr marL="0" indent="0">
              <a:buNone/>
            </a:pPr>
            <a:r>
              <a:rPr lang="en-US" b="1" dirty="0" smtClean="0">
                <a:solidFill>
                  <a:schemeClr val="accent2"/>
                </a:solidFill>
                <a:effectLst>
                  <a:outerShdw blurRad="38100" dist="38100" dir="2700000" algn="tl">
                    <a:srgbClr val="000000">
                      <a:alpha val="43137"/>
                    </a:srgbClr>
                  </a:outerShdw>
                </a:effectLst>
              </a:rPr>
              <a:t>ETHICS: PRINCIPLES OF ETHICAL BEHAVIOR </a:t>
            </a:r>
          </a:p>
          <a:p>
            <a:pPr marL="0" indent="0">
              <a:buNone/>
            </a:pPr>
            <a:r>
              <a:rPr lang="en-US" b="1" dirty="0" smtClean="0">
                <a:solidFill>
                  <a:schemeClr val="accent2"/>
                </a:solidFill>
                <a:effectLst>
                  <a:outerShdw blurRad="38100" dist="38100" dir="2700000" algn="tl">
                    <a:srgbClr val="000000">
                      <a:alpha val="43137"/>
                    </a:srgbClr>
                  </a:outerShdw>
                </a:effectLst>
              </a:rPr>
              <a:t>IN MODERN SOCIETY </a:t>
            </a:r>
            <a:r>
              <a:rPr lang="en-US" dirty="0" smtClean="0">
                <a:solidFill>
                  <a:schemeClr val="accent2"/>
                </a:solidFill>
                <a:effectLst>
                  <a:outerShdw blurRad="38100" dist="38100" dir="2700000" algn="tl">
                    <a:srgbClr val="000000">
                      <a:alpha val="43137"/>
                    </a:srgbClr>
                  </a:outerShdw>
                </a:effectLst>
              </a:rPr>
              <a:t>(</a:t>
            </a:r>
            <a:r>
              <a:rPr lang="en-US" dirty="0" err="1" smtClean="0">
                <a:solidFill>
                  <a:schemeClr val="accent2"/>
                </a:solidFill>
                <a:effectLst>
                  <a:outerShdw blurRad="38100" dist="38100" dir="2700000" algn="tl">
                    <a:srgbClr val="000000">
                      <a:alpha val="43137"/>
                    </a:srgbClr>
                  </a:outerShdw>
                </a:effectLst>
              </a:rPr>
              <a:t>Mutya</a:t>
            </a:r>
            <a:r>
              <a:rPr lang="en-US" dirty="0" smtClean="0">
                <a:solidFill>
                  <a:schemeClr val="accent2"/>
                </a:solidFill>
                <a:effectLst>
                  <a:outerShdw blurRad="38100" dist="38100" dir="2700000" algn="tl">
                    <a:srgbClr val="000000">
                      <a:alpha val="43137"/>
                    </a:srgbClr>
                  </a:outerShdw>
                </a:effectLst>
              </a:rPr>
              <a:t>, 2018)</a:t>
            </a:r>
          </a:p>
          <a:p>
            <a:pPr marL="0" indent="0">
              <a:buNone/>
            </a:pPr>
            <a:r>
              <a:rPr lang="en-US" i="1" dirty="0">
                <a:solidFill>
                  <a:srgbClr val="00B050"/>
                </a:solidFill>
                <a:effectLst>
                  <a:outerShdw blurRad="38100" dist="38100" dir="2700000" algn="tl">
                    <a:srgbClr val="000000">
                      <a:alpha val="43137"/>
                    </a:srgbClr>
                  </a:outerShdw>
                </a:effectLst>
              </a:rPr>
              <a:t> </a:t>
            </a:r>
            <a:r>
              <a:rPr lang="en-US" i="1" dirty="0" smtClean="0">
                <a:solidFill>
                  <a:srgbClr val="00B050"/>
                </a:solidFill>
                <a:effectLst>
                  <a:outerShdw blurRad="38100" dist="38100" dir="2700000" algn="tl">
                    <a:srgbClr val="000000">
                      <a:alpha val="43137"/>
                    </a:srgbClr>
                  </a:outerShdw>
                </a:effectLst>
              </a:rPr>
              <a:t>by Jens Micah De Guzman, et al.</a:t>
            </a:r>
          </a:p>
          <a:p>
            <a:pPr marL="0" indent="0">
              <a:buNone/>
            </a:pPr>
            <a:endParaRPr lang="en-US" dirty="0"/>
          </a:p>
        </p:txBody>
      </p:sp>
    </p:spTree>
    <p:extLst>
      <p:ext uri="{BB962C8B-B14F-4D97-AF65-F5344CB8AC3E}">
        <p14:creationId xmlns:p14="http://schemas.microsoft.com/office/powerpoint/2010/main" val="309339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4. Three Levels of Moral Dilemmas</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b. Organizational Dilemmas </a:t>
            </a:r>
          </a:p>
          <a:p>
            <a:pPr marL="0" indent="0">
              <a:buNone/>
            </a:pPr>
            <a:r>
              <a:rPr lang="en-US" sz="2600" dirty="0" smtClean="0">
                <a:solidFill>
                  <a:srgbClr val="0070C0"/>
                </a:solidFill>
                <a:effectLst>
                  <a:outerShdw blurRad="38100" dist="38100" dir="2700000" algn="tl">
                    <a:srgbClr val="000000">
                      <a:alpha val="43137"/>
                    </a:srgbClr>
                  </a:outerShdw>
                </a:effectLst>
              </a:rPr>
              <a:t>- ethical cases encountered and resolved by social organizations; include moral dilemmas in business, medical field, and public sector</a:t>
            </a:r>
          </a:p>
          <a:p>
            <a:pPr marL="0" indent="0">
              <a:buNone/>
            </a:pPr>
            <a:r>
              <a:rPr lang="en-US" sz="2600" u="sng" dirty="0" smtClean="0">
                <a:solidFill>
                  <a:srgbClr val="0070C0"/>
                </a:solidFill>
                <a:effectLst>
                  <a:outerShdw blurRad="38100" dist="38100" dir="2700000" algn="tl">
                    <a:srgbClr val="000000">
                      <a:alpha val="43137"/>
                    </a:srgbClr>
                  </a:outerShdw>
                </a:effectLst>
              </a:rPr>
              <a:t>Examples:</a:t>
            </a:r>
          </a:p>
          <a:p>
            <a:pPr marL="0" indent="0">
              <a:buNone/>
            </a:pPr>
            <a:r>
              <a:rPr lang="en-US" sz="2600" i="1" dirty="0" smtClean="0">
                <a:solidFill>
                  <a:srgbClr val="0070C0"/>
                </a:solidFill>
                <a:effectLst>
                  <a:outerShdw blurRad="38100" dist="38100" dir="2700000" algn="tl">
                    <a:srgbClr val="000000">
                      <a:alpha val="43137"/>
                    </a:srgbClr>
                  </a:outerShdw>
                </a:effectLst>
              </a:rPr>
              <a:t>- withdrawing  life support from a dying patient </a:t>
            </a:r>
            <a:r>
              <a:rPr lang="en-US" sz="2600" dirty="0" smtClean="0">
                <a:solidFill>
                  <a:srgbClr val="0070C0"/>
                </a:solidFill>
                <a:effectLst>
                  <a:outerShdw blurRad="38100" dist="38100" dir="2700000" algn="tl">
                    <a:srgbClr val="000000">
                      <a:alpha val="43137"/>
                    </a:srgbClr>
                  </a:outerShdw>
                </a:effectLst>
              </a:rPr>
              <a:t>(human life should not be deliberately shortened vs. unpreventable pain should not be tolerated)</a:t>
            </a:r>
          </a:p>
          <a:p>
            <a:pPr marL="0" indent="0">
              <a:buNone/>
            </a:pPr>
            <a:r>
              <a:rPr lang="en-US" sz="2600" i="1" dirty="0" smtClean="0">
                <a:solidFill>
                  <a:srgbClr val="0070C0"/>
                </a:solidFill>
                <a:effectLst>
                  <a:outerShdw blurRad="38100" dist="38100" dir="2700000" algn="tl">
                    <a:srgbClr val="000000">
                      <a:alpha val="43137"/>
                    </a:srgbClr>
                  </a:outerShdw>
                </a:effectLst>
              </a:rPr>
              <a:t>- whether or not to favor family, friends, or campaign contributors over other constituents; favoring the agenda of one’s political party over a policy one believes to be good for the community; accepting gifts if it is legally permitted but creates the appearance of impropriety</a:t>
            </a:r>
          </a:p>
        </p:txBody>
      </p:sp>
    </p:spTree>
    <p:extLst>
      <p:ext uri="{BB962C8B-B14F-4D97-AF65-F5344CB8AC3E}">
        <p14:creationId xmlns:p14="http://schemas.microsoft.com/office/powerpoint/2010/main" val="266141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4. Three Levels of Moral Dilemmas</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c. Structural Dilemmas</a:t>
            </a:r>
          </a:p>
          <a:p>
            <a:pPr marL="0" indent="0">
              <a:buNone/>
            </a:pPr>
            <a:r>
              <a:rPr lang="en-US" sz="2600" dirty="0" smtClean="0">
                <a:solidFill>
                  <a:srgbClr val="0070C0"/>
                </a:solidFill>
                <a:effectLst>
                  <a:outerShdw blurRad="38100" dist="38100" dir="2700000" algn="tl">
                    <a:srgbClr val="000000">
                      <a:alpha val="43137"/>
                    </a:srgbClr>
                  </a:outerShdw>
                </a:effectLst>
              </a:rPr>
              <a:t>- cases involving network of institutions and operative theoretical paradigms; encompass multi-</a:t>
            </a:r>
            <a:r>
              <a:rPr lang="en-US" sz="2600" dirty="0" err="1" smtClean="0">
                <a:solidFill>
                  <a:srgbClr val="0070C0"/>
                </a:solidFill>
                <a:effectLst>
                  <a:outerShdw blurRad="38100" dist="38100" dir="2700000" algn="tl">
                    <a:srgbClr val="000000">
                      <a:alpha val="43137"/>
                    </a:srgbClr>
                  </a:outerShdw>
                </a:effectLst>
              </a:rPr>
              <a:t>sectoral</a:t>
            </a:r>
            <a:r>
              <a:rPr lang="en-US" sz="2600" dirty="0" smtClean="0">
                <a:solidFill>
                  <a:srgbClr val="0070C0"/>
                </a:solidFill>
                <a:effectLst>
                  <a:outerShdw blurRad="38100" dist="38100" dir="2700000" algn="tl">
                    <a:srgbClr val="000000">
                      <a:alpha val="43137"/>
                    </a:srgbClr>
                  </a:outerShdw>
                </a:effectLst>
              </a:rPr>
              <a:t> institutions and organizations; may be larger in scope and extent than organizational ones</a:t>
            </a:r>
          </a:p>
          <a:p>
            <a:pPr marL="0" indent="0">
              <a:buNone/>
            </a:pPr>
            <a:r>
              <a:rPr lang="en-US" sz="2600" i="1" u="sng" dirty="0" smtClean="0">
                <a:solidFill>
                  <a:srgbClr val="0070C0"/>
                </a:solidFill>
                <a:effectLst>
                  <a:outerShdw blurRad="38100" dist="38100" dir="2700000" algn="tl">
                    <a:srgbClr val="000000">
                      <a:alpha val="43137"/>
                    </a:srgbClr>
                  </a:outerShdw>
                </a:effectLst>
              </a:rPr>
              <a:t>Case: </a:t>
            </a:r>
            <a:r>
              <a:rPr lang="en-US" sz="2600" dirty="0" smtClean="0">
                <a:solidFill>
                  <a:srgbClr val="0070C0"/>
                </a:solidFill>
                <a:effectLst>
                  <a:outerShdw blurRad="38100" dist="38100" dir="2700000" algn="tl">
                    <a:srgbClr val="000000">
                      <a:alpha val="43137"/>
                    </a:srgbClr>
                  </a:outerShdw>
                </a:effectLst>
              </a:rPr>
              <a:t>relatively higher prices of medicines in the Philippines </a:t>
            </a:r>
            <a:r>
              <a:rPr lang="en-US" sz="2600" i="1" u="sng" dirty="0" smtClean="0">
                <a:solidFill>
                  <a:srgbClr val="0070C0"/>
                </a:solidFill>
                <a:effectLst>
                  <a:outerShdw blurRad="38100" dist="38100" dir="2700000" algn="tl">
                    <a:srgbClr val="000000">
                      <a:alpha val="43137"/>
                    </a:srgbClr>
                  </a:outerShdw>
                </a:effectLst>
              </a:rPr>
              <a:t>Factors</a:t>
            </a:r>
            <a:r>
              <a:rPr lang="en-US" sz="2600" dirty="0" smtClean="0">
                <a:solidFill>
                  <a:srgbClr val="0070C0"/>
                </a:solidFill>
                <a:effectLst>
                  <a:outerShdw blurRad="38100" dist="38100" dir="2700000" algn="tl">
                    <a:srgbClr val="000000">
                      <a:alpha val="43137"/>
                    </a:srgbClr>
                  </a:outerShdw>
                </a:effectLst>
              </a:rPr>
              <a:t>: the cost of research, presence of competition in the market, government regulations, and patent protection</a:t>
            </a:r>
          </a:p>
          <a:p>
            <a:pPr marL="0" indent="0">
              <a:buNone/>
            </a:pPr>
            <a:r>
              <a:rPr lang="en-US" sz="2600" i="1" u="sng" dirty="0" smtClean="0">
                <a:solidFill>
                  <a:srgbClr val="0070C0"/>
                </a:solidFill>
                <a:effectLst>
                  <a:outerShdw blurRad="38100" dist="38100" dir="2700000" algn="tl">
                    <a:srgbClr val="000000">
                      <a:alpha val="43137"/>
                    </a:srgbClr>
                  </a:outerShdw>
                </a:effectLst>
              </a:rPr>
              <a:t>Lowering the costs of medicine: </a:t>
            </a:r>
          </a:p>
          <a:p>
            <a:pPr marL="0" indent="0">
              <a:buNone/>
            </a:pPr>
            <a:r>
              <a:rPr lang="en-US" sz="2600" dirty="0" smtClean="0">
                <a:solidFill>
                  <a:srgbClr val="0070C0"/>
                </a:solidFill>
                <a:effectLst>
                  <a:outerShdw blurRad="38100" dist="38100" dir="2700000" algn="tl">
                    <a:srgbClr val="000000">
                      <a:alpha val="43137"/>
                    </a:srgbClr>
                  </a:outerShdw>
                </a:effectLst>
              </a:rPr>
              <a:t>(+) benefits the Filipino public</a:t>
            </a:r>
          </a:p>
          <a:p>
            <a:pPr marL="0" indent="0">
              <a:buNone/>
            </a:pPr>
            <a:r>
              <a:rPr lang="en-US" sz="2600" dirty="0" smtClean="0">
                <a:solidFill>
                  <a:srgbClr val="0070C0"/>
                </a:solidFill>
                <a:effectLst>
                  <a:outerShdw blurRad="38100" dist="38100" dir="2700000" algn="tl">
                    <a:srgbClr val="000000">
                      <a:alpha val="43137"/>
                    </a:srgbClr>
                  </a:outerShdw>
                </a:effectLst>
              </a:rPr>
              <a:t>(-) ruins the interests or legal rights of the involved researchers, inventors or discoverers, and pharmaceutical companies</a:t>
            </a:r>
          </a:p>
        </p:txBody>
      </p:sp>
    </p:spTree>
    <p:extLst>
      <p:ext uri="{BB962C8B-B14F-4D97-AF65-F5344CB8AC3E}">
        <p14:creationId xmlns:p14="http://schemas.microsoft.com/office/powerpoint/2010/main" val="3521486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5. ‘Only human beings can be ethical’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lgn="ctr">
              <a:buNone/>
            </a:pPr>
            <a:r>
              <a:rPr lang="en-US" sz="2600" b="1" dirty="0" smtClean="0">
                <a:solidFill>
                  <a:srgbClr val="00B050"/>
                </a:solidFill>
                <a:effectLst>
                  <a:outerShdw blurRad="38100" dist="38100" dir="2700000" algn="tl">
                    <a:srgbClr val="000000">
                      <a:alpha val="43137"/>
                    </a:srgbClr>
                  </a:outerShdw>
                </a:effectLst>
              </a:rPr>
              <a:t>Some human beings’ traits that make it possible for them to be moral:</a:t>
            </a:r>
          </a:p>
          <a:p>
            <a:pPr marL="0" indent="0">
              <a:buNone/>
            </a:pPr>
            <a:r>
              <a:rPr lang="en-US" sz="2600" b="1" dirty="0" smtClean="0">
                <a:effectLst>
                  <a:outerShdw blurRad="38100" dist="38100" dir="2700000" algn="tl">
                    <a:srgbClr val="000000">
                      <a:alpha val="43137"/>
                    </a:srgbClr>
                  </a:outerShdw>
                </a:effectLst>
              </a:rPr>
              <a:t>a. Only human beings are rational, autonomous, and self-conscious.</a:t>
            </a:r>
          </a:p>
          <a:p>
            <a:pPr marL="0" indent="0">
              <a:buNone/>
            </a:pPr>
            <a:r>
              <a:rPr lang="en-US" sz="2600" dirty="0" smtClean="0">
                <a:solidFill>
                  <a:srgbClr val="0070C0"/>
                </a:solidFill>
                <a:effectLst>
                  <a:outerShdw blurRad="38100" dist="38100" dir="2700000" algn="tl">
                    <a:srgbClr val="000000">
                      <a:alpha val="43137"/>
                    </a:srgbClr>
                  </a:outerShdw>
                </a:effectLst>
              </a:rPr>
              <a:t>-We can achieve certain values and goods that outweigh those that non-rational, non-autonomous, and non-self-conscious beings are capable of realizing. </a:t>
            </a:r>
          </a:p>
          <a:p>
            <a:pPr marL="0" indent="0">
              <a:buNone/>
            </a:pPr>
            <a:r>
              <a:rPr lang="en-US" sz="2600" dirty="0">
                <a:solidFill>
                  <a:srgbClr val="0070C0"/>
                </a:solidFill>
                <a:effectLst>
                  <a:outerShdw blurRad="38100" dist="38100" dir="2700000" algn="tl">
                    <a:srgbClr val="000000">
                      <a:alpha val="43137"/>
                    </a:srgbClr>
                  </a:outerShdw>
                </a:effectLst>
              </a:rPr>
              <a:t>-</a:t>
            </a:r>
            <a:r>
              <a:rPr lang="en-US" sz="2600" dirty="0" smtClean="0">
                <a:solidFill>
                  <a:srgbClr val="0070C0"/>
                </a:solidFill>
                <a:effectLst>
                  <a:outerShdw blurRad="38100" dist="38100" dir="2700000" algn="tl">
                    <a:srgbClr val="000000">
                      <a:alpha val="43137"/>
                    </a:srgbClr>
                  </a:outerShdw>
                </a:effectLst>
              </a:rPr>
              <a:t>For instance, in order to attain the kind of dignity and self-respect that we have, a being must be able to conceive of itself as one among many, and must be able to consciously select his actions rather than be led by blind instinct.</a:t>
            </a:r>
          </a:p>
        </p:txBody>
      </p:sp>
    </p:spTree>
    <p:extLst>
      <p:ext uri="{BB962C8B-B14F-4D97-AF65-F5344CB8AC3E}">
        <p14:creationId xmlns:p14="http://schemas.microsoft.com/office/powerpoint/2010/main" val="1725186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5. ‘Only human beings can be ethical’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lgn="ctr">
              <a:buNone/>
            </a:pPr>
            <a:r>
              <a:rPr lang="en-US" sz="2600" b="1" dirty="0" smtClean="0">
                <a:solidFill>
                  <a:srgbClr val="00B050"/>
                </a:solidFill>
                <a:effectLst>
                  <a:outerShdw blurRad="38100" dist="38100" dir="2700000" algn="tl">
                    <a:srgbClr val="000000">
                      <a:alpha val="43137"/>
                    </a:srgbClr>
                  </a:outerShdw>
                </a:effectLst>
              </a:rPr>
              <a:t>Some human beings’ traits that make it possible for them to be moral:</a:t>
            </a:r>
          </a:p>
          <a:p>
            <a:pPr marL="0" indent="0">
              <a:buNone/>
            </a:pPr>
            <a:r>
              <a:rPr lang="en-US" sz="2600" b="1" dirty="0" smtClean="0">
                <a:effectLst>
                  <a:outerShdw blurRad="38100" dist="38100" dir="2700000" algn="tl">
                    <a:srgbClr val="000000">
                      <a:alpha val="43137"/>
                    </a:srgbClr>
                  </a:outerShdw>
                </a:effectLst>
              </a:rPr>
              <a:t>b. Only human beings can act morally or immorally.</a:t>
            </a:r>
          </a:p>
          <a:p>
            <a:pPr marL="0" indent="0">
              <a:buNone/>
            </a:pPr>
            <a:r>
              <a:rPr lang="en-US" sz="2600" dirty="0" smtClean="0">
                <a:solidFill>
                  <a:srgbClr val="0070C0"/>
                </a:solidFill>
                <a:effectLst>
                  <a:outerShdw blurRad="38100" dist="38100" dir="2700000" algn="tl">
                    <a:srgbClr val="000000">
                      <a:alpha val="43137"/>
                    </a:srgbClr>
                  </a:outerShdw>
                </a:effectLst>
              </a:rPr>
              <a:t>- Strictly speaking, an animal which devours another animal cannot be said to be immoral. And no matter how ‘good’ an animal’s action seems to be, it cannot be technically said to be moral.</a:t>
            </a:r>
          </a:p>
          <a:p>
            <a:pPr marL="0" indent="0">
              <a:buNone/>
            </a:pPr>
            <a:r>
              <a:rPr lang="en-US" sz="2600" dirty="0" smtClean="0">
                <a:solidFill>
                  <a:srgbClr val="0070C0"/>
                </a:solidFill>
                <a:effectLst>
                  <a:outerShdw blurRad="38100" dist="38100" dir="2700000" algn="tl">
                    <a:srgbClr val="000000">
                      <a:alpha val="43137"/>
                    </a:srgbClr>
                  </a:outerShdw>
                </a:effectLst>
              </a:rPr>
              <a:t>- Only beings that can act morally can be required to sacrifice their interests for the sake of others. Animals could not really sacrifice their own good for the sake of others, but would even pursue their good at the expense of others. </a:t>
            </a:r>
          </a:p>
        </p:txBody>
      </p:sp>
    </p:spTree>
    <p:extLst>
      <p:ext uri="{BB962C8B-B14F-4D97-AF65-F5344CB8AC3E}">
        <p14:creationId xmlns:p14="http://schemas.microsoft.com/office/powerpoint/2010/main" val="1657828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5. ‘Only human beings can be ethical’</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lgn="ctr">
              <a:buNone/>
            </a:pPr>
            <a:r>
              <a:rPr lang="en-US" sz="2600" b="1" dirty="0" smtClean="0">
                <a:solidFill>
                  <a:srgbClr val="00B050"/>
                </a:solidFill>
                <a:effectLst>
                  <a:outerShdw blurRad="38100" dist="38100" dir="2700000" algn="tl">
                    <a:srgbClr val="000000">
                      <a:alpha val="43137"/>
                    </a:srgbClr>
                  </a:outerShdw>
                </a:effectLst>
              </a:rPr>
              <a:t>Some human beings’ traits that make it possible for them to be moral:</a:t>
            </a:r>
          </a:p>
          <a:p>
            <a:pPr marL="0" indent="0">
              <a:buNone/>
            </a:pPr>
            <a:r>
              <a:rPr lang="en-US" sz="2600" b="1" dirty="0" smtClean="0">
                <a:effectLst>
                  <a:outerShdw blurRad="38100" dist="38100" dir="2700000" algn="tl">
                    <a:srgbClr val="000000">
                      <a:alpha val="43137"/>
                    </a:srgbClr>
                  </a:outerShdw>
                </a:effectLst>
              </a:rPr>
              <a:t>c. Only human beings are part of the moral community.</a:t>
            </a:r>
          </a:p>
          <a:p>
            <a:pPr marL="0" indent="0">
              <a:buNone/>
            </a:pPr>
            <a:r>
              <a:rPr lang="en-US" sz="2600" dirty="0" smtClean="0">
                <a:solidFill>
                  <a:srgbClr val="0070C0"/>
                </a:solidFill>
                <a:effectLst>
                  <a:outerShdw blurRad="38100" dist="38100" dir="2700000" algn="tl">
                    <a:srgbClr val="000000">
                      <a:alpha val="43137"/>
                    </a:srgbClr>
                  </a:outerShdw>
                </a:effectLst>
              </a:rPr>
              <a:t>-</a:t>
            </a:r>
            <a:r>
              <a:rPr lang="en-US" sz="2600" i="1" dirty="0" smtClean="0">
                <a:solidFill>
                  <a:srgbClr val="0070C0"/>
                </a:solidFill>
                <a:effectLst>
                  <a:outerShdw blurRad="38100" dist="38100" dir="2700000" algn="tl">
                    <a:srgbClr val="000000">
                      <a:alpha val="43137"/>
                    </a:srgbClr>
                  </a:outerShdw>
                </a:effectLst>
              </a:rPr>
              <a:t>Moral community </a:t>
            </a:r>
            <a:r>
              <a:rPr lang="en-US" sz="2600" dirty="0" smtClean="0">
                <a:solidFill>
                  <a:srgbClr val="0070C0"/>
                </a:solidFill>
                <a:effectLst>
                  <a:outerShdw blurRad="38100" dist="38100" dir="2700000" algn="tl">
                    <a:srgbClr val="000000">
                      <a:alpha val="43137"/>
                    </a:srgbClr>
                  </a:outerShdw>
                </a:effectLst>
              </a:rPr>
              <a:t>is defined in terms of the essential social relations that exist between or among beings.</a:t>
            </a:r>
          </a:p>
          <a:p>
            <a:pPr marL="0" indent="0">
              <a:buNone/>
            </a:pPr>
            <a:r>
              <a:rPr lang="en-US" sz="2600" dirty="0" smtClean="0">
                <a:solidFill>
                  <a:srgbClr val="0070C0"/>
                </a:solidFill>
                <a:effectLst>
                  <a:outerShdw blurRad="38100" dist="38100" dir="2700000" algn="tl">
                    <a:srgbClr val="000000">
                      <a:alpha val="43137"/>
                    </a:srgbClr>
                  </a:outerShdw>
                </a:effectLst>
              </a:rPr>
              <a:t>- In truly meaningful ways, only human beings can communicate with each other, engage in economic, political, and familial relationships, form deep personal relationships, and extend real concern to other members of the moral community.</a:t>
            </a:r>
          </a:p>
          <a:p>
            <a:pPr marL="0" indent="0">
              <a:buNone/>
            </a:pPr>
            <a:r>
              <a:rPr lang="en-US" sz="2600" dirty="0" smtClean="0">
                <a:solidFill>
                  <a:srgbClr val="0070C0"/>
                </a:solidFill>
                <a:effectLst>
                  <a:outerShdw blurRad="38100" dist="38100" dir="2700000" algn="tl">
                    <a:srgbClr val="000000">
                      <a:alpha val="43137"/>
                    </a:srgbClr>
                  </a:outerShdw>
                </a:effectLst>
              </a:rPr>
              <a:t>-Only human beings can possess or practice values such as love, honor, social relationships, forgiveness, compassion, and altruism; and participate in a collective cognition.</a:t>
            </a:r>
          </a:p>
        </p:txBody>
      </p:sp>
    </p:spTree>
    <p:extLst>
      <p:ext uri="{BB962C8B-B14F-4D97-AF65-F5344CB8AC3E}">
        <p14:creationId xmlns:p14="http://schemas.microsoft.com/office/powerpoint/2010/main" val="2677730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6. Freedom as a Foundation of Morality</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dirty="0" smtClean="0">
                <a:solidFill>
                  <a:srgbClr val="0070C0"/>
                </a:solidFill>
                <a:effectLst>
                  <a:outerShdw blurRad="38100" dist="38100" dir="2700000" algn="tl">
                    <a:srgbClr val="000000">
                      <a:alpha val="43137"/>
                    </a:srgbClr>
                  </a:outerShdw>
                </a:effectLst>
              </a:rPr>
              <a:t>- Morality is a question of choice and is about choosing ethical codes, values, or standards to guide us in our daily lives. Philosophically, choosing is impossible without freedom. </a:t>
            </a:r>
          </a:p>
          <a:p>
            <a:pPr marL="0" indent="0">
              <a:buNone/>
            </a:pPr>
            <a:r>
              <a:rPr lang="en-US" sz="2600" dirty="0" smtClean="0">
                <a:solidFill>
                  <a:srgbClr val="0070C0"/>
                </a:solidFill>
                <a:effectLst>
                  <a:outerShdw blurRad="38100" dist="38100" dir="2700000" algn="tl">
                    <a:srgbClr val="000000">
                      <a:alpha val="43137"/>
                    </a:srgbClr>
                  </a:outerShdw>
                </a:effectLst>
              </a:rPr>
              <a:t>- Animals cannot be truly ethical for they are not really autonomous or free. Likewise, a beneficial robot cannot be said to be moral, for it has no freedom or choice but to work according to its built-in program. </a:t>
            </a:r>
          </a:p>
          <a:p>
            <a:pPr marL="0" indent="0">
              <a:buNone/>
            </a:pPr>
            <a:r>
              <a:rPr lang="en-US" sz="2600" dirty="0" smtClean="0">
                <a:solidFill>
                  <a:srgbClr val="0070C0"/>
                </a:solidFill>
                <a:effectLst>
                  <a:outerShdw blurRad="38100" dist="38100" dir="2700000" algn="tl">
                    <a:srgbClr val="000000">
                      <a:alpha val="43137"/>
                    </a:srgbClr>
                  </a:outerShdw>
                </a:effectLst>
              </a:rPr>
              <a:t>- Morality requires and allows choice. In daily lives, people make the choice to give to charities, donate time and money to schools, mentor children, open businesses, or protest against animal cruelty. </a:t>
            </a:r>
          </a:p>
          <a:p>
            <a:pPr marL="0" indent="0">
              <a:buNone/>
            </a:pPr>
            <a:r>
              <a:rPr lang="en-US" sz="2600" dirty="0" smtClean="0">
                <a:solidFill>
                  <a:srgbClr val="0070C0"/>
                </a:solidFill>
                <a:effectLst>
                  <a:outerShdw blurRad="38100" dist="38100" dir="2700000" algn="tl">
                    <a:srgbClr val="000000">
                      <a:alpha val="43137"/>
                    </a:srgbClr>
                  </a:outerShdw>
                </a:effectLst>
              </a:rPr>
              <a:t>- Practically, the sum of our choices defines our specific ‘morality.’</a:t>
            </a:r>
          </a:p>
        </p:txBody>
      </p:sp>
    </p:spTree>
    <p:extLst>
      <p:ext uri="{BB962C8B-B14F-4D97-AF65-F5344CB8AC3E}">
        <p14:creationId xmlns:p14="http://schemas.microsoft.com/office/powerpoint/2010/main" val="3552491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000" b="1" dirty="0" smtClean="0">
                <a:solidFill>
                  <a:schemeClr val="accent6">
                    <a:lumMod val="75000"/>
                  </a:schemeClr>
                </a:solidFill>
                <a:effectLst>
                  <a:outerShdw blurRad="38100" dist="38100" dir="2700000" algn="tl">
                    <a:srgbClr val="000000">
                      <a:alpha val="43137"/>
                    </a:srgbClr>
                  </a:outerShdw>
                </a:effectLst>
              </a:rPr>
              <a:t>7. Minimum Requirement for Morality: </a:t>
            </a:r>
            <a:br>
              <a:rPr lang="en-US" sz="3000" b="1" dirty="0" smtClean="0">
                <a:solidFill>
                  <a:schemeClr val="accent6">
                    <a:lumMod val="75000"/>
                  </a:schemeClr>
                </a:solidFill>
                <a:effectLst>
                  <a:outerShdw blurRad="38100" dist="38100" dir="2700000" algn="tl">
                    <a:srgbClr val="000000">
                      <a:alpha val="43137"/>
                    </a:srgbClr>
                  </a:outerShdw>
                </a:effectLst>
              </a:rPr>
            </a:br>
            <a:r>
              <a:rPr lang="en-US" sz="3000" b="1" dirty="0" smtClean="0">
                <a:solidFill>
                  <a:schemeClr val="accent6">
                    <a:lumMod val="75000"/>
                  </a:schemeClr>
                </a:solidFill>
                <a:effectLst>
                  <a:outerShdw blurRad="38100" dist="38100" dir="2700000" algn="tl">
                    <a:srgbClr val="000000">
                      <a:alpha val="43137"/>
                    </a:srgbClr>
                  </a:outerShdw>
                </a:effectLst>
              </a:rPr>
              <a:t>Reason and Impartiality</a:t>
            </a:r>
            <a:endParaRPr lang="en-US" sz="30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solidFill>
                  <a:srgbClr val="0070C0"/>
                </a:solidFill>
                <a:effectLst>
                  <a:outerShdw blurRad="38100" dist="38100" dir="2700000" algn="tl">
                    <a:srgbClr val="000000">
                      <a:alpha val="43137"/>
                    </a:srgbClr>
                  </a:outerShdw>
                </a:effectLst>
              </a:rPr>
              <a:t>James </a:t>
            </a:r>
            <a:r>
              <a:rPr lang="en-US" sz="2600" b="1" dirty="0" err="1" smtClean="0">
                <a:solidFill>
                  <a:srgbClr val="0070C0"/>
                </a:solidFill>
                <a:effectLst>
                  <a:outerShdw blurRad="38100" dist="38100" dir="2700000" algn="tl">
                    <a:srgbClr val="000000">
                      <a:alpha val="43137"/>
                    </a:srgbClr>
                  </a:outerShdw>
                </a:effectLst>
              </a:rPr>
              <a:t>Rachels</a:t>
            </a:r>
            <a:r>
              <a:rPr lang="en-US" sz="2600" b="1" dirty="0" smtClean="0">
                <a:solidFill>
                  <a:srgbClr val="0070C0"/>
                </a:solidFill>
                <a:effectLst>
                  <a:outerShdw blurRad="38100" dist="38100" dir="2700000" algn="tl">
                    <a:srgbClr val="000000">
                      <a:alpha val="43137"/>
                    </a:srgbClr>
                  </a:outerShdw>
                </a:effectLst>
              </a:rPr>
              <a:t> </a:t>
            </a:r>
            <a:r>
              <a:rPr lang="en-US" sz="2600" dirty="0" smtClean="0">
                <a:solidFill>
                  <a:srgbClr val="0070C0"/>
                </a:solidFill>
                <a:effectLst>
                  <a:outerShdw blurRad="38100" dist="38100" dir="2700000" algn="tl">
                    <a:srgbClr val="000000">
                      <a:alpha val="43137"/>
                    </a:srgbClr>
                  </a:outerShdw>
                </a:effectLst>
              </a:rPr>
              <a:t>(1941-2003) holds that moral judgments must be backed by sound reasoning and that morality requires the impartial consideration of all parties involved.</a:t>
            </a:r>
          </a:p>
          <a:p>
            <a:pPr marL="0" indent="0">
              <a:buNone/>
            </a:pPr>
            <a:r>
              <a:rPr lang="en-US" sz="2600" b="1" dirty="0" smtClean="0">
                <a:solidFill>
                  <a:srgbClr val="0070C0"/>
                </a:solidFill>
                <a:effectLst>
                  <a:outerShdw blurRad="38100" dist="38100" dir="2700000" algn="tl">
                    <a:srgbClr val="000000">
                      <a:alpha val="43137"/>
                    </a:srgbClr>
                  </a:outerShdw>
                </a:effectLst>
              </a:rPr>
              <a:t>Reason</a:t>
            </a:r>
            <a:r>
              <a:rPr lang="en-US" sz="2600" dirty="0" smtClean="0">
                <a:solidFill>
                  <a:srgbClr val="0070C0"/>
                </a:solidFill>
                <a:effectLst>
                  <a:outerShdw blurRad="38100" dist="38100" dir="2700000" algn="tl">
                    <a:srgbClr val="000000">
                      <a:alpha val="43137"/>
                    </a:srgbClr>
                  </a:outerShdw>
                </a:effectLst>
              </a:rPr>
              <a:t> entails that human feelings may be important in ethical decisions, but they ought to be guided by sound reasoning. It helps us to evaluate whether our feelings and intuitions about moral cases are correct and defensible.</a:t>
            </a:r>
          </a:p>
          <a:p>
            <a:pPr marL="0" indent="0">
              <a:buNone/>
            </a:pPr>
            <a:r>
              <a:rPr lang="en-US" sz="2600" b="1" dirty="0" smtClean="0">
                <a:solidFill>
                  <a:srgbClr val="0070C0"/>
                </a:solidFill>
                <a:effectLst>
                  <a:outerShdw blurRad="38100" dist="38100" dir="2700000" algn="tl">
                    <a:srgbClr val="000000">
                      <a:alpha val="43137"/>
                    </a:srgbClr>
                  </a:outerShdw>
                </a:effectLst>
              </a:rPr>
              <a:t>Impartiality </a:t>
            </a:r>
            <a:r>
              <a:rPr lang="en-US" sz="2600" dirty="0" smtClean="0">
                <a:solidFill>
                  <a:srgbClr val="0070C0"/>
                </a:solidFill>
                <a:effectLst>
                  <a:outerShdw blurRad="38100" dist="38100" dir="2700000" algn="tl">
                    <a:srgbClr val="000000">
                      <a:alpha val="43137"/>
                    </a:srgbClr>
                  </a:outerShdw>
                </a:effectLst>
              </a:rPr>
              <a:t>involves the idea that each individual’s interests and point of view are equally important. Also called </a:t>
            </a:r>
            <a:r>
              <a:rPr lang="en-US" sz="2600" i="1" dirty="0" smtClean="0">
                <a:solidFill>
                  <a:srgbClr val="0070C0"/>
                </a:solidFill>
                <a:effectLst>
                  <a:outerShdw blurRad="38100" dist="38100" dir="2700000" algn="tl">
                    <a:srgbClr val="000000">
                      <a:alpha val="43137"/>
                    </a:srgbClr>
                  </a:outerShdw>
                </a:effectLst>
              </a:rPr>
              <a:t>evenhandedness</a:t>
            </a:r>
            <a:r>
              <a:rPr lang="en-US" sz="2600" dirty="0" smtClean="0">
                <a:solidFill>
                  <a:srgbClr val="0070C0"/>
                </a:solidFill>
                <a:effectLst>
                  <a:outerShdw blurRad="38100" dist="38100" dir="2700000" algn="tl">
                    <a:srgbClr val="000000">
                      <a:alpha val="43137"/>
                    </a:srgbClr>
                  </a:outerShdw>
                </a:effectLst>
              </a:rPr>
              <a:t> or </a:t>
            </a:r>
            <a:r>
              <a:rPr lang="en-US" sz="2600" i="1" dirty="0" smtClean="0">
                <a:solidFill>
                  <a:srgbClr val="0070C0"/>
                </a:solidFill>
                <a:effectLst>
                  <a:outerShdw blurRad="38100" dist="38100" dir="2700000" algn="tl">
                    <a:srgbClr val="000000">
                      <a:alpha val="43137"/>
                    </a:srgbClr>
                  </a:outerShdw>
                </a:effectLst>
              </a:rPr>
              <a:t>fair-mindedness</a:t>
            </a:r>
            <a:r>
              <a:rPr lang="en-US" sz="2600" dirty="0" smtClean="0">
                <a:solidFill>
                  <a:srgbClr val="0070C0"/>
                </a:solidFill>
                <a:effectLst>
                  <a:outerShdw blurRad="38100" dist="38100" dir="2700000" algn="tl">
                    <a:srgbClr val="000000">
                      <a:alpha val="43137"/>
                    </a:srgbClr>
                  </a:outerShdw>
                </a:effectLst>
              </a:rPr>
              <a:t>, it is a principle of justice stating that decisions ought to be based on </a:t>
            </a:r>
            <a:r>
              <a:rPr lang="en-US" sz="2600" i="1" dirty="0" smtClean="0">
                <a:solidFill>
                  <a:srgbClr val="0070C0"/>
                </a:solidFill>
                <a:effectLst>
                  <a:outerShdw blurRad="38100" dist="38100" dir="2700000" algn="tl">
                    <a:srgbClr val="000000">
                      <a:alpha val="43137"/>
                    </a:srgbClr>
                  </a:outerShdw>
                </a:effectLst>
              </a:rPr>
              <a:t>objective criteria</a:t>
            </a:r>
            <a:r>
              <a:rPr lang="en-US" sz="2600" dirty="0" smtClean="0">
                <a:solidFill>
                  <a:srgbClr val="0070C0"/>
                </a:solidFill>
                <a:effectLst>
                  <a:outerShdw blurRad="38100" dist="38100" dir="2700000" algn="tl">
                    <a:srgbClr val="000000">
                      <a:alpha val="43137"/>
                    </a:srgbClr>
                  </a:outerShdw>
                </a:effectLst>
              </a:rPr>
              <a:t>, rather than on the basis of bias, prejudice, or preferring the benefit to one person over another for improper reasons. </a:t>
            </a:r>
          </a:p>
        </p:txBody>
      </p:sp>
    </p:spTree>
    <p:extLst>
      <p:ext uri="{BB962C8B-B14F-4D97-AF65-F5344CB8AC3E}">
        <p14:creationId xmlns:p14="http://schemas.microsoft.com/office/powerpoint/2010/main" val="2771901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17" y="533400"/>
            <a:ext cx="8839200" cy="1143000"/>
          </a:xfrm>
        </p:spPr>
        <p:txBody>
          <a:bodyPr>
            <a:normAutofit/>
          </a:bodyPr>
          <a:lstStyle/>
          <a:p>
            <a:r>
              <a:rPr lang="en-US" sz="3600" b="1" dirty="0" smtClean="0">
                <a:solidFill>
                  <a:srgbClr val="7030A0"/>
                </a:solidFill>
                <a:effectLst>
                  <a:outerShdw blurRad="38100" dist="38100" dir="2700000" algn="tl">
                    <a:srgbClr val="000000">
                      <a:alpha val="43137"/>
                    </a:srgbClr>
                  </a:outerShdw>
                </a:effectLst>
              </a:rPr>
              <a:t>ASSIGNMENT</a:t>
            </a:r>
            <a:endParaRPr lang="en-US" sz="3600" b="1"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2133600"/>
            <a:ext cx="8686800" cy="5715000"/>
          </a:xfrm>
        </p:spPr>
        <p:txBody>
          <a:bodyPr>
            <a:noAutofit/>
          </a:bodyPr>
          <a:lstStyle/>
          <a:p>
            <a:pPr marL="0" indent="0">
              <a:buNone/>
            </a:pPr>
            <a:r>
              <a:rPr lang="en-US" sz="2800" dirty="0" smtClean="0">
                <a:solidFill>
                  <a:srgbClr val="0070C0"/>
                </a:solidFill>
                <a:effectLst>
                  <a:outerShdw blurRad="38100" dist="38100" dir="2700000" algn="tl">
                    <a:srgbClr val="000000">
                      <a:alpha val="43137"/>
                    </a:srgbClr>
                  </a:outerShdw>
                </a:effectLst>
              </a:rPr>
              <a:t>Accomplish the </a:t>
            </a:r>
            <a:r>
              <a:rPr lang="en-US" sz="2800" dirty="0" smtClean="0">
                <a:solidFill>
                  <a:srgbClr val="FF0000"/>
                </a:solidFill>
                <a:effectLst>
                  <a:outerShdw blurRad="38100" dist="38100" dir="2700000" algn="tl">
                    <a:srgbClr val="000000">
                      <a:alpha val="43137"/>
                    </a:srgbClr>
                  </a:outerShdw>
                </a:effectLst>
              </a:rPr>
              <a:t>“E-Learning Assignment: Preparation for the Next Lesson”</a:t>
            </a:r>
            <a:r>
              <a:rPr lang="en-US" sz="2800" dirty="0" smtClean="0">
                <a:solidFill>
                  <a:srgbClr val="0070C0"/>
                </a:solidFill>
                <a:effectLst>
                  <a:outerShdw blurRad="38100" dist="38100" dir="2700000" algn="tl">
                    <a:srgbClr val="000000">
                      <a:alpha val="43137"/>
                    </a:srgbClr>
                  </a:outerShdw>
                </a:effectLst>
              </a:rPr>
              <a:t> written on </a:t>
            </a:r>
            <a:r>
              <a:rPr lang="en-US" sz="2800" u="sng" dirty="0" smtClean="0">
                <a:solidFill>
                  <a:srgbClr val="0070C0"/>
                </a:solidFill>
                <a:effectLst>
                  <a:outerShdw blurRad="38100" dist="38100" dir="2700000" algn="tl">
                    <a:srgbClr val="000000">
                      <a:alpha val="43137"/>
                    </a:srgbClr>
                  </a:outerShdw>
                </a:effectLst>
              </a:rPr>
              <a:t>page 12</a:t>
            </a:r>
            <a:r>
              <a:rPr lang="en-US" sz="2800" dirty="0" smtClean="0">
                <a:solidFill>
                  <a:srgbClr val="0070C0"/>
                </a:solidFill>
                <a:effectLst>
                  <a:outerShdw blurRad="38100" dist="38100" dir="2700000" algn="tl">
                    <a:srgbClr val="000000">
                      <a:alpha val="43137"/>
                    </a:srgbClr>
                  </a:outerShdw>
                </a:effectLst>
              </a:rPr>
              <a:t> of the book.</a:t>
            </a:r>
          </a:p>
          <a:p>
            <a:pPr marL="0" indent="0">
              <a:buNone/>
            </a:pPr>
            <a:r>
              <a:rPr lang="en-US" sz="2800" dirty="0" smtClean="0">
                <a:solidFill>
                  <a:srgbClr val="0070C0"/>
                </a:solidFill>
                <a:effectLst>
                  <a:outerShdw blurRad="38100" dist="38100" dir="2700000" algn="tl">
                    <a:srgbClr val="000000">
                      <a:alpha val="43137"/>
                    </a:srgbClr>
                  </a:outerShdw>
                </a:effectLst>
              </a:rPr>
              <a:t>Submit the output next meeting. Have fun!</a:t>
            </a:r>
          </a:p>
          <a:p>
            <a:pPr marL="0" indent="0">
              <a:buNone/>
            </a:pPr>
            <a:endParaRPr lang="en-US" sz="26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912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b="1" dirty="0" smtClean="0">
                <a:solidFill>
                  <a:schemeClr val="accent6">
                    <a:lumMod val="75000"/>
                  </a:schemeClr>
                </a:solidFill>
                <a:effectLst>
                  <a:outerShdw blurRad="38100" dist="38100" dir="2700000" algn="tl">
                    <a:srgbClr val="000000">
                      <a:alpha val="43137"/>
                    </a:srgbClr>
                  </a:outerShdw>
                </a:effectLst>
              </a:rPr>
              <a:t>Ethics and Morality</a:t>
            </a:r>
            <a:endParaRPr lang="en-US" sz="36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pPr marL="0" indent="0">
              <a:buNone/>
            </a:pPr>
            <a:r>
              <a:rPr lang="en-US" sz="3000" b="1" dirty="0" smtClean="0">
                <a:solidFill>
                  <a:srgbClr val="0070C0"/>
                </a:solidFill>
                <a:effectLst>
                  <a:outerShdw blurRad="38100" dist="38100" dir="2700000" algn="tl">
                    <a:srgbClr val="000000">
                      <a:alpha val="43137"/>
                    </a:srgbClr>
                  </a:outerShdw>
                </a:effectLst>
              </a:rPr>
              <a:t>Ethics</a:t>
            </a:r>
            <a:r>
              <a:rPr lang="en-US" sz="3000" dirty="0" smtClean="0">
                <a:solidFill>
                  <a:srgbClr val="0070C0"/>
                </a:solidFill>
                <a:effectLst>
                  <a:outerShdw blurRad="38100" dist="38100" dir="2700000" algn="tl">
                    <a:srgbClr val="000000">
                      <a:alpha val="43137"/>
                    </a:srgbClr>
                  </a:outerShdw>
                </a:effectLst>
              </a:rPr>
              <a:t>: branch of philosophy that studies morality or the rightness or wrongness of human conduct. </a:t>
            </a:r>
          </a:p>
          <a:p>
            <a:pPr marL="0" indent="0">
              <a:buNone/>
            </a:pPr>
            <a:r>
              <a:rPr lang="en-US" sz="3000" dirty="0" smtClean="0">
                <a:solidFill>
                  <a:srgbClr val="0070C0"/>
                </a:solidFill>
                <a:effectLst>
                  <a:outerShdw blurRad="38100" dist="38100" dir="2700000" algn="tl">
                    <a:srgbClr val="000000">
                      <a:alpha val="43137"/>
                    </a:srgbClr>
                  </a:outerShdw>
                </a:effectLst>
              </a:rPr>
              <a:t>- stands to queries about what there is reason to do; deals with human actions and reasons for action; concerned with character (from the Greek ‘ethos,’ which means ‘character’, or ‘manners’.)</a:t>
            </a:r>
            <a:endParaRPr lang="en-US" sz="3000" dirty="0">
              <a:solidFill>
                <a:srgbClr val="0070C0"/>
              </a:solidFill>
              <a:effectLst>
                <a:outerShdw blurRad="38100" dist="38100" dir="2700000" algn="tl">
                  <a:srgbClr val="000000">
                    <a:alpha val="43137"/>
                  </a:srgbClr>
                </a:outerShdw>
              </a:effectLst>
            </a:endParaRPr>
          </a:p>
          <a:p>
            <a:pPr marL="0" indent="0">
              <a:buNone/>
            </a:pPr>
            <a:r>
              <a:rPr lang="en-US" sz="3000" dirty="0" smtClean="0">
                <a:solidFill>
                  <a:srgbClr val="0070C0"/>
                </a:solidFill>
                <a:effectLst>
                  <a:outerShdw blurRad="38100" dist="38100" dir="2700000" algn="tl">
                    <a:srgbClr val="000000">
                      <a:alpha val="43137"/>
                    </a:srgbClr>
                  </a:outerShdw>
                </a:effectLst>
              </a:rPr>
              <a:t>- also called ‘moral philosophy’; a normative study of human actions</a:t>
            </a:r>
          </a:p>
          <a:p>
            <a:pPr marL="0" indent="0">
              <a:buNone/>
            </a:pPr>
            <a:r>
              <a:rPr lang="en-US" sz="3000" b="1" dirty="0" smtClean="0">
                <a:solidFill>
                  <a:srgbClr val="0070C0"/>
                </a:solidFill>
                <a:effectLst>
                  <a:outerShdw blurRad="38100" dist="38100" dir="2700000" algn="tl">
                    <a:srgbClr val="000000">
                      <a:alpha val="43137"/>
                    </a:srgbClr>
                  </a:outerShdw>
                </a:effectLst>
              </a:rPr>
              <a:t>Morality</a:t>
            </a:r>
            <a:r>
              <a:rPr lang="en-US" sz="3000" dirty="0" smtClean="0">
                <a:solidFill>
                  <a:srgbClr val="0070C0"/>
                </a:solidFill>
                <a:effectLst>
                  <a:outerShdw blurRad="38100" dist="38100" dir="2700000" algn="tl">
                    <a:srgbClr val="000000">
                      <a:alpha val="43137"/>
                    </a:srgbClr>
                  </a:outerShdw>
                </a:effectLst>
              </a:rPr>
              <a:t>: speaks of a code or system of behavior in regards to standards of right or wrong behavior</a:t>
            </a:r>
          </a:p>
          <a:p>
            <a:pPr marL="0" indent="0">
              <a:buNone/>
            </a:pPr>
            <a:r>
              <a:rPr lang="en-US" sz="3000" b="1" dirty="0" smtClean="0">
                <a:solidFill>
                  <a:srgbClr val="0070C0"/>
                </a:solidFill>
                <a:effectLst>
                  <a:outerShdw blurRad="38100" dist="38100" dir="2700000" algn="tl">
                    <a:srgbClr val="000000">
                      <a:alpha val="43137"/>
                    </a:srgbClr>
                  </a:outerShdw>
                </a:effectLst>
              </a:rPr>
              <a:t>Ethics and Morality</a:t>
            </a:r>
            <a:r>
              <a:rPr lang="en-US" sz="3000" dirty="0" smtClean="0">
                <a:solidFill>
                  <a:srgbClr val="0070C0"/>
                </a:solidFill>
                <a:effectLst>
                  <a:outerShdw blurRad="38100" dist="38100" dir="2700000" algn="tl">
                    <a:srgbClr val="000000">
                      <a:alpha val="43137"/>
                    </a:srgbClr>
                  </a:outerShdw>
                </a:effectLst>
              </a:rPr>
              <a:t>: oftentimes used interchangeably; both carry the concept of moral standards or </a:t>
            </a:r>
            <a:r>
              <a:rPr lang="en-US" sz="3000" i="1" dirty="0" smtClean="0">
                <a:solidFill>
                  <a:srgbClr val="0070C0"/>
                </a:solidFill>
                <a:effectLst>
                  <a:outerShdw blurRad="38100" dist="38100" dir="2700000" algn="tl">
                    <a:srgbClr val="000000">
                      <a:alpha val="43137"/>
                    </a:srgbClr>
                  </a:outerShdw>
                </a:effectLst>
              </a:rPr>
              <a:t>rules</a:t>
            </a:r>
            <a:r>
              <a:rPr lang="en-US" sz="3000" dirty="0" smtClean="0">
                <a:solidFill>
                  <a:srgbClr val="0070C0"/>
                </a:solidFill>
                <a:effectLst>
                  <a:outerShdw blurRad="38100" dist="38100" dir="2700000" algn="tl">
                    <a:srgbClr val="000000">
                      <a:alpha val="43137"/>
                    </a:srgbClr>
                  </a:outerShdw>
                </a:effectLst>
              </a:rPr>
              <a:t> </a:t>
            </a:r>
            <a:endParaRPr lang="en-US" sz="3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4003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a:bodyPr>
          <a:lstStyle/>
          <a:p>
            <a:r>
              <a:rPr lang="en-US" sz="3400" b="1" dirty="0" smtClean="0">
                <a:solidFill>
                  <a:schemeClr val="accent6">
                    <a:lumMod val="75000"/>
                  </a:schemeClr>
                </a:solidFill>
                <a:effectLst>
                  <a:outerShdw blurRad="38100" dist="38100" dir="2700000" algn="tl">
                    <a:srgbClr val="000000">
                      <a:alpha val="43137"/>
                    </a:srgbClr>
                  </a:outerShdw>
                </a:effectLst>
              </a:rPr>
              <a:t>1. The Importance of Rules to Social Beings </a:t>
            </a:r>
            <a:endParaRPr lang="en-US" sz="34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382000" cy="5334000"/>
          </a:xfrm>
        </p:spPr>
        <p:txBody>
          <a:bodyPr>
            <a:normAutofit fontScale="92500" lnSpcReduction="20000"/>
          </a:bodyPr>
          <a:lstStyle/>
          <a:p>
            <a:pPr marL="0" indent="0">
              <a:buNone/>
            </a:pPr>
            <a:r>
              <a:rPr lang="en-US" sz="3000" b="1" dirty="0" smtClean="0">
                <a:solidFill>
                  <a:srgbClr val="0070C0"/>
                </a:solidFill>
                <a:effectLst>
                  <a:outerShdw blurRad="38100" dist="38100" dir="2700000" algn="tl">
                    <a:srgbClr val="000000">
                      <a:alpha val="43137"/>
                    </a:srgbClr>
                  </a:outerShdw>
                </a:effectLst>
              </a:rPr>
              <a:t>Rules</a:t>
            </a:r>
            <a:r>
              <a:rPr lang="en-US" sz="3000" dirty="0" smtClean="0">
                <a:solidFill>
                  <a:srgbClr val="0070C0"/>
                </a:solidFill>
                <a:effectLst>
                  <a:outerShdw blurRad="38100" dist="38100" dir="2700000" algn="tl">
                    <a:srgbClr val="000000">
                      <a:alpha val="43137"/>
                    </a:srgbClr>
                  </a:outerShdw>
                </a:effectLst>
              </a:rPr>
              <a:t>: regulations or principles governing conduct within a specific activity or sphere</a:t>
            </a:r>
          </a:p>
          <a:p>
            <a:pPr marL="0" indent="0">
              <a:buNone/>
            </a:pPr>
            <a:r>
              <a:rPr lang="en-US" sz="3000" b="1" i="1" dirty="0" smtClean="0">
                <a:effectLst>
                  <a:outerShdw blurRad="38100" dist="38100" dir="2700000" algn="tl">
                    <a:srgbClr val="000000">
                      <a:alpha val="43137"/>
                    </a:srgbClr>
                  </a:outerShdw>
                </a:effectLst>
              </a:rPr>
              <a:t>a. Protect social beings by regulating behavior</a:t>
            </a:r>
          </a:p>
          <a:p>
            <a:pPr marL="0" indent="0">
              <a:buNone/>
            </a:pPr>
            <a:r>
              <a:rPr lang="en-US" sz="3000" dirty="0" smtClean="0">
                <a:solidFill>
                  <a:srgbClr val="0070C0"/>
                </a:solidFill>
                <a:effectLst>
                  <a:outerShdw blurRad="38100" dist="38100" dir="2700000" algn="tl">
                    <a:srgbClr val="000000">
                      <a:alpha val="43137"/>
                    </a:srgbClr>
                  </a:outerShdw>
                </a:effectLst>
              </a:rPr>
              <a:t>-usually coupled w/ means to impose consequences on those who violate them</a:t>
            </a:r>
          </a:p>
          <a:p>
            <a:pPr marL="0" indent="0">
              <a:buNone/>
            </a:pPr>
            <a:r>
              <a:rPr lang="en-US" sz="3000" b="1" i="1" dirty="0" smtClean="0">
                <a:effectLst>
                  <a:outerShdw blurRad="38100" dist="38100" dir="2700000" algn="tl">
                    <a:srgbClr val="000000">
                      <a:alpha val="43137"/>
                    </a:srgbClr>
                  </a:outerShdw>
                </a:effectLst>
              </a:rPr>
              <a:t>b. Help to guarantee people certain rights and freedom </a:t>
            </a:r>
          </a:p>
          <a:p>
            <a:pPr marL="0" indent="0">
              <a:buNone/>
            </a:pPr>
            <a:r>
              <a:rPr lang="en-US" sz="3000" dirty="0" smtClean="0">
                <a:solidFill>
                  <a:srgbClr val="0070C0"/>
                </a:solidFill>
                <a:effectLst>
                  <a:outerShdw blurRad="38100" dist="38100" dir="2700000" algn="tl">
                    <a:srgbClr val="000000">
                      <a:alpha val="43137"/>
                    </a:srgbClr>
                  </a:outerShdw>
                </a:effectLst>
              </a:rPr>
              <a:t>-laws/rules are outlined in what is called </a:t>
            </a:r>
            <a:r>
              <a:rPr lang="en-US" sz="3000" i="1" dirty="0" smtClean="0">
                <a:solidFill>
                  <a:srgbClr val="0070C0"/>
                </a:solidFill>
                <a:effectLst>
                  <a:outerShdw blurRad="38100" dist="38100" dir="2700000" algn="tl">
                    <a:srgbClr val="000000">
                      <a:alpha val="43137"/>
                    </a:srgbClr>
                  </a:outerShdw>
                </a:effectLst>
              </a:rPr>
              <a:t>constitution</a:t>
            </a:r>
            <a:r>
              <a:rPr lang="en-US" sz="3000" dirty="0" smtClean="0">
                <a:solidFill>
                  <a:srgbClr val="0070C0"/>
                </a:solidFill>
                <a:effectLst>
                  <a:outerShdw blurRad="38100" dist="38100" dir="2700000" algn="tl">
                    <a:srgbClr val="000000">
                      <a:alpha val="43137"/>
                    </a:srgbClr>
                  </a:outerShdw>
                </a:effectLst>
              </a:rPr>
              <a:t> w/c protects human rights </a:t>
            </a:r>
          </a:p>
          <a:p>
            <a:pPr marL="0" indent="0">
              <a:buNone/>
            </a:pPr>
            <a:r>
              <a:rPr lang="en-US" sz="3000" b="1" i="1" dirty="0" smtClean="0">
                <a:effectLst>
                  <a:outerShdw blurRad="38100" dist="38100" dir="2700000" algn="tl">
                    <a:srgbClr val="000000">
                      <a:alpha val="43137"/>
                    </a:srgbClr>
                  </a:outerShdw>
                </a:effectLst>
              </a:rPr>
              <a:t>c. Produce a sense of justice among social beings </a:t>
            </a:r>
          </a:p>
          <a:p>
            <a:pPr marL="0" indent="0">
              <a:buNone/>
            </a:pPr>
            <a:r>
              <a:rPr lang="en-US" sz="3000" dirty="0" smtClean="0">
                <a:solidFill>
                  <a:srgbClr val="0070C0"/>
                </a:solidFill>
                <a:effectLst>
                  <a:outerShdw blurRad="38100" dist="38100" dir="2700000" algn="tl">
                    <a:srgbClr val="000000">
                      <a:alpha val="43137"/>
                    </a:srgbClr>
                  </a:outerShdw>
                </a:effectLst>
              </a:rPr>
              <a:t>-prevent exploitation and domination </a:t>
            </a:r>
          </a:p>
          <a:p>
            <a:pPr marL="0" indent="0">
              <a:buNone/>
            </a:pPr>
            <a:r>
              <a:rPr lang="en-US" sz="3000" b="1" i="1" dirty="0" smtClean="0">
                <a:effectLst>
                  <a:outerShdw blurRad="38100" dist="38100" dir="2700000" algn="tl">
                    <a:srgbClr val="000000">
                      <a:alpha val="43137"/>
                    </a:srgbClr>
                  </a:outerShdw>
                </a:effectLst>
              </a:rPr>
              <a:t>d. Essential for a healthy economic system </a:t>
            </a:r>
          </a:p>
          <a:p>
            <a:pPr marL="0" indent="0">
              <a:buNone/>
            </a:pPr>
            <a:r>
              <a:rPr lang="en-US" sz="3000" dirty="0" smtClean="0">
                <a:solidFill>
                  <a:srgbClr val="0070C0"/>
                </a:solidFill>
                <a:effectLst>
                  <a:outerShdw blurRad="38100" dist="38100" dir="2700000" algn="tl">
                    <a:srgbClr val="000000">
                      <a:alpha val="43137"/>
                    </a:srgbClr>
                  </a:outerShdw>
                </a:effectLst>
              </a:rPr>
              <a:t>-e.g. ensure product safety, employee safety, and product quality</a:t>
            </a:r>
            <a:endParaRPr lang="en-US" sz="3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4353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fr-FR" sz="3200" b="1" dirty="0" smtClean="0">
                <a:solidFill>
                  <a:schemeClr val="accent6">
                    <a:lumMod val="75000"/>
                  </a:schemeClr>
                </a:solidFill>
                <a:effectLst>
                  <a:outerShdw blurRad="38100" dist="38100" dir="2700000" algn="tl">
                    <a:srgbClr val="000000">
                      <a:alpha val="43137"/>
                    </a:srgbClr>
                  </a:outerShdw>
                </a:effectLst>
              </a:rPr>
              <a:t>2. Moral vs. Non-moral Standards</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500" b="1" dirty="0" smtClean="0">
                <a:solidFill>
                  <a:srgbClr val="0070C0"/>
                </a:solidFill>
                <a:effectLst>
                  <a:outerShdw blurRad="38100" dist="38100" dir="2700000" algn="tl">
                    <a:srgbClr val="000000">
                      <a:alpha val="43137"/>
                    </a:srgbClr>
                  </a:outerShdw>
                </a:effectLst>
              </a:rPr>
              <a:t>Moral standards:</a:t>
            </a:r>
            <a:r>
              <a:rPr lang="en-US" sz="2500" dirty="0" smtClean="0">
                <a:solidFill>
                  <a:srgbClr val="0070C0"/>
                </a:solidFill>
                <a:effectLst>
                  <a:outerShdw blurRad="38100" dist="38100" dir="2700000" algn="tl">
                    <a:srgbClr val="000000">
                      <a:alpha val="43137"/>
                    </a:srgbClr>
                  </a:outerShdw>
                </a:effectLst>
              </a:rPr>
              <a:t> those relating to human behavior, especially the distinction between good and bad behavior</a:t>
            </a:r>
          </a:p>
          <a:p>
            <a:pPr marL="0" indent="0">
              <a:buNone/>
            </a:pPr>
            <a:r>
              <a:rPr lang="en-US" sz="2500" dirty="0" smtClean="0">
                <a:solidFill>
                  <a:srgbClr val="0070C0"/>
                </a:solidFill>
                <a:effectLst>
                  <a:outerShdw blurRad="38100" dist="38100" dir="2700000" algn="tl">
                    <a:srgbClr val="000000">
                      <a:alpha val="43137"/>
                    </a:srgbClr>
                  </a:outerShdw>
                </a:effectLst>
              </a:rPr>
              <a:t>-involve rules about actions which are morally right and wrong, and values on objects which are morally good and bad</a:t>
            </a:r>
          </a:p>
          <a:p>
            <a:pPr marL="0" indent="0">
              <a:buNone/>
            </a:pPr>
            <a:r>
              <a:rPr lang="en-US" sz="2500" b="1" dirty="0" smtClean="0">
                <a:solidFill>
                  <a:srgbClr val="0070C0"/>
                </a:solidFill>
                <a:effectLst>
                  <a:outerShdw blurRad="38100" dist="38100" dir="2700000" algn="tl">
                    <a:srgbClr val="000000">
                      <a:alpha val="43137"/>
                    </a:srgbClr>
                  </a:outerShdw>
                </a:effectLst>
              </a:rPr>
              <a:t>Non-moral standards</a:t>
            </a:r>
            <a:r>
              <a:rPr lang="en-US" sz="2500" dirty="0" smtClean="0">
                <a:solidFill>
                  <a:srgbClr val="0070C0"/>
                </a:solidFill>
                <a:effectLst>
                  <a:outerShdw blurRad="38100" dist="38100" dir="2700000" algn="tl">
                    <a:srgbClr val="000000">
                      <a:alpha val="43137"/>
                    </a:srgbClr>
                  </a:outerShdw>
                </a:effectLst>
              </a:rPr>
              <a:t>: rules unrelated to moral or ethical considerations; either not necessarily linked to morality or by nature lack ethical sense </a:t>
            </a:r>
          </a:p>
          <a:p>
            <a:pPr marL="0" indent="0">
              <a:buNone/>
            </a:pPr>
            <a:r>
              <a:rPr lang="en-US" sz="2500" i="1" dirty="0" smtClean="0">
                <a:solidFill>
                  <a:srgbClr val="0070C0"/>
                </a:solidFill>
                <a:effectLst>
                  <a:outerShdw blurRad="38100" dist="38100" dir="2700000" algn="tl">
                    <a:srgbClr val="000000">
                      <a:alpha val="43137"/>
                    </a:srgbClr>
                  </a:outerShdw>
                </a:effectLst>
              </a:rPr>
              <a:t>Examples</a:t>
            </a:r>
            <a:r>
              <a:rPr lang="en-US" sz="2500" dirty="0" smtClean="0">
                <a:solidFill>
                  <a:srgbClr val="0070C0"/>
                </a:solidFill>
                <a:effectLst>
                  <a:outerShdw blurRad="38100" dist="38100" dir="2700000" algn="tl">
                    <a:srgbClr val="000000">
                      <a:alpha val="43137"/>
                    </a:srgbClr>
                  </a:outerShdw>
                </a:effectLst>
              </a:rPr>
              <a:t>: rules of etiquette, fashion standards, rules in games, and various house rules </a:t>
            </a:r>
          </a:p>
          <a:p>
            <a:pPr marL="0" indent="0">
              <a:buNone/>
            </a:pPr>
            <a:r>
              <a:rPr lang="en-US" sz="2500" i="1" dirty="0" smtClean="0">
                <a:solidFill>
                  <a:srgbClr val="0070C0"/>
                </a:solidFill>
                <a:effectLst>
                  <a:outerShdw blurRad="38100" dist="38100" dir="2700000" algn="tl">
                    <a:srgbClr val="000000">
                      <a:alpha val="43137"/>
                    </a:srgbClr>
                  </a:outerShdw>
                </a:effectLst>
              </a:rPr>
              <a:t>Note</a:t>
            </a:r>
            <a:r>
              <a:rPr lang="en-US" sz="2500" dirty="0" smtClean="0">
                <a:solidFill>
                  <a:srgbClr val="0070C0"/>
                </a:solidFill>
                <a:effectLst>
                  <a:outerShdw blurRad="38100" dist="38100" dir="2700000" algn="tl">
                    <a:srgbClr val="000000">
                      <a:alpha val="43137"/>
                    </a:srgbClr>
                  </a:outerShdw>
                </a:effectLst>
              </a:rPr>
              <a:t>: Technically, </a:t>
            </a:r>
            <a:r>
              <a:rPr lang="en-US" sz="2500" i="1" dirty="0" smtClean="0">
                <a:solidFill>
                  <a:srgbClr val="0070C0"/>
                </a:solidFill>
                <a:effectLst>
                  <a:outerShdw blurRad="38100" dist="38100" dir="2700000" algn="tl">
                    <a:srgbClr val="000000">
                      <a:alpha val="43137"/>
                    </a:srgbClr>
                  </a:outerShdw>
                </a:effectLst>
              </a:rPr>
              <a:t>religious rules</a:t>
            </a:r>
            <a:r>
              <a:rPr lang="en-US" sz="2500" dirty="0" smtClean="0">
                <a:solidFill>
                  <a:srgbClr val="0070C0"/>
                </a:solidFill>
                <a:effectLst>
                  <a:outerShdw blurRad="38100" dist="38100" dir="2700000" algn="tl">
                    <a:srgbClr val="000000">
                      <a:alpha val="43137"/>
                    </a:srgbClr>
                  </a:outerShdw>
                </a:effectLst>
              </a:rPr>
              <a:t>, </a:t>
            </a:r>
            <a:r>
              <a:rPr lang="en-US" sz="2500" i="1" dirty="0" smtClean="0">
                <a:solidFill>
                  <a:srgbClr val="0070C0"/>
                </a:solidFill>
                <a:effectLst>
                  <a:outerShdw blurRad="38100" dist="38100" dir="2700000" algn="tl">
                    <a:srgbClr val="000000">
                      <a:alpha val="43137"/>
                    </a:srgbClr>
                  </a:outerShdw>
                </a:effectLst>
              </a:rPr>
              <a:t>some traditions</a:t>
            </a:r>
            <a:r>
              <a:rPr lang="en-US" sz="2500" dirty="0" smtClean="0">
                <a:solidFill>
                  <a:srgbClr val="0070C0"/>
                </a:solidFill>
                <a:effectLst>
                  <a:outerShdw blurRad="38100" dist="38100" dir="2700000" algn="tl">
                    <a:srgbClr val="000000">
                      <a:alpha val="43137"/>
                    </a:srgbClr>
                  </a:outerShdw>
                </a:effectLst>
              </a:rPr>
              <a:t>, and </a:t>
            </a:r>
            <a:r>
              <a:rPr lang="en-US" sz="2500" i="1" dirty="0" smtClean="0">
                <a:solidFill>
                  <a:srgbClr val="0070C0"/>
                </a:solidFill>
                <a:effectLst>
                  <a:outerShdw blurRad="38100" dist="38100" dir="2700000" algn="tl">
                    <a:srgbClr val="000000">
                      <a:alpha val="43137"/>
                    </a:srgbClr>
                  </a:outerShdw>
                </a:effectLst>
              </a:rPr>
              <a:t>legal statutes </a:t>
            </a:r>
            <a:r>
              <a:rPr lang="en-US" sz="2500" dirty="0" smtClean="0">
                <a:solidFill>
                  <a:srgbClr val="0070C0"/>
                </a:solidFill>
                <a:effectLst>
                  <a:outerShdw blurRad="38100" dist="38100" dir="2700000" algn="tl">
                    <a:srgbClr val="000000">
                      <a:alpha val="43137"/>
                    </a:srgbClr>
                  </a:outerShdw>
                </a:effectLst>
              </a:rPr>
              <a:t>(i.e. laws and ordinances) are non-moral principles, though they can be ethically relevant depending on some factors and contexts.</a:t>
            </a:r>
          </a:p>
        </p:txBody>
      </p:sp>
    </p:spTree>
    <p:extLst>
      <p:ext uri="{BB962C8B-B14F-4D97-AF65-F5344CB8AC3E}">
        <p14:creationId xmlns:p14="http://schemas.microsoft.com/office/powerpoint/2010/main" val="3417323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rgbClr val="00B050"/>
                </a:solidFill>
                <a:effectLst>
                  <a:outerShdw blurRad="38100" dist="38100" dir="2700000" algn="tl">
                    <a:srgbClr val="000000">
                      <a:alpha val="43137"/>
                    </a:srgbClr>
                  </a:outerShdw>
                </a:effectLst>
              </a:rPr>
              <a:t>Six (6) Characteristics of Moral Standards </a:t>
            </a:r>
            <a:endParaRPr lang="en-US" sz="32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a. Involve serious wrongs or significant benefits</a:t>
            </a:r>
          </a:p>
          <a:p>
            <a:pPr marL="0" indent="0">
              <a:buNone/>
            </a:pPr>
            <a:r>
              <a:rPr lang="en-US" sz="2600" dirty="0" smtClean="0">
                <a:solidFill>
                  <a:srgbClr val="0070C0"/>
                </a:solidFill>
                <a:effectLst>
                  <a:outerShdw blurRad="38100" dist="38100" dir="2700000" algn="tl">
                    <a:srgbClr val="000000">
                      <a:alpha val="43137"/>
                    </a:srgbClr>
                  </a:outerShdw>
                </a:effectLst>
              </a:rPr>
              <a:t>-deal with matters which can seriously impact, that is, injure or benefit human beings. </a:t>
            </a:r>
          </a:p>
          <a:p>
            <a:pPr marL="0" indent="0">
              <a:buNone/>
            </a:pPr>
            <a:r>
              <a:rPr lang="en-US" sz="2600" b="1" dirty="0" smtClean="0">
                <a:effectLst>
                  <a:outerShdw blurRad="38100" dist="38100" dir="2700000" algn="tl">
                    <a:srgbClr val="000000">
                      <a:alpha val="43137"/>
                    </a:srgbClr>
                  </a:outerShdw>
                </a:effectLst>
              </a:rPr>
              <a:t>b. Ought to be preferred to other values</a:t>
            </a:r>
          </a:p>
          <a:p>
            <a:pPr marL="0" indent="0">
              <a:buNone/>
            </a:pPr>
            <a:r>
              <a:rPr lang="en-US" sz="2600" dirty="0" smtClean="0">
                <a:solidFill>
                  <a:srgbClr val="0070C0"/>
                </a:solidFill>
                <a:effectLst>
                  <a:outerShdw blurRad="38100" dist="38100" dir="2700000" algn="tl">
                    <a:srgbClr val="000000">
                      <a:alpha val="43137"/>
                    </a:srgbClr>
                  </a:outerShdw>
                </a:effectLst>
              </a:rPr>
              <a:t>-have hegemonic authority (overriding character); take precedence over other considerations (like aesthetic, prudential, and even legal ones)</a:t>
            </a:r>
          </a:p>
          <a:p>
            <a:pPr marL="0" indent="0">
              <a:buNone/>
            </a:pPr>
            <a:r>
              <a:rPr lang="en-US" sz="2600" b="1" dirty="0" smtClean="0">
                <a:effectLst>
                  <a:outerShdw blurRad="38100" dist="38100" dir="2700000" algn="tl">
                    <a:srgbClr val="000000">
                      <a:alpha val="43137"/>
                    </a:srgbClr>
                  </a:outerShdw>
                </a:effectLst>
              </a:rPr>
              <a:t>c. Not established by authority figures</a:t>
            </a:r>
          </a:p>
          <a:p>
            <a:pPr marL="0" indent="0">
              <a:buNone/>
            </a:pPr>
            <a:r>
              <a:rPr lang="en-US" sz="2600" dirty="0" smtClean="0">
                <a:solidFill>
                  <a:srgbClr val="0070C0"/>
                </a:solidFill>
                <a:effectLst>
                  <a:outerShdw blurRad="38100" dist="38100" dir="2700000" algn="tl">
                    <a:srgbClr val="000000">
                      <a:alpha val="43137"/>
                    </a:srgbClr>
                  </a:outerShdw>
                </a:effectLst>
              </a:rPr>
              <a:t>-not invented or generated by authoritative bodies (e.g. legislative bodies); cannot be changed nor nullified by the decisions of authoritative bodies</a:t>
            </a:r>
          </a:p>
          <a:p>
            <a:pPr marL="0" indent="0">
              <a:buNone/>
            </a:pPr>
            <a:r>
              <a:rPr lang="en-US" sz="2600" dirty="0">
                <a:solidFill>
                  <a:srgbClr val="0070C0"/>
                </a:solidFill>
                <a:effectLst>
                  <a:outerShdw blurRad="38100" dist="38100" dir="2700000" algn="tl">
                    <a:srgbClr val="000000">
                      <a:alpha val="43137"/>
                    </a:srgbClr>
                  </a:outerShdw>
                </a:effectLst>
              </a:rPr>
              <a:t>-</a:t>
            </a:r>
            <a:r>
              <a:rPr lang="en-US" sz="2600" dirty="0" smtClean="0">
                <a:solidFill>
                  <a:srgbClr val="0070C0"/>
                </a:solidFill>
                <a:effectLst>
                  <a:outerShdw blurRad="38100" dist="38100" dir="2700000" algn="tl">
                    <a:srgbClr val="000000">
                      <a:alpha val="43137"/>
                    </a:srgbClr>
                  </a:outerShdw>
                </a:effectLst>
              </a:rPr>
              <a:t>their validity lies on the soundness or adequacy of the reasons that support and justify them</a:t>
            </a:r>
          </a:p>
        </p:txBody>
      </p:sp>
    </p:spTree>
    <p:extLst>
      <p:ext uri="{BB962C8B-B14F-4D97-AF65-F5344CB8AC3E}">
        <p14:creationId xmlns:p14="http://schemas.microsoft.com/office/powerpoint/2010/main" val="628231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rgbClr val="00B050"/>
                </a:solidFill>
                <a:effectLst>
                  <a:outerShdw blurRad="38100" dist="38100" dir="2700000" algn="tl">
                    <a:srgbClr val="000000">
                      <a:alpha val="43137"/>
                    </a:srgbClr>
                  </a:outerShdw>
                </a:effectLst>
              </a:rPr>
              <a:t>Six (6) Characteristics of Moral Standards </a:t>
            </a:r>
            <a:endParaRPr lang="en-US" sz="32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d. Have the trait of universalizability</a:t>
            </a:r>
          </a:p>
          <a:p>
            <a:pPr marL="0" indent="0">
              <a:buNone/>
            </a:pPr>
            <a:r>
              <a:rPr lang="en-US" sz="2600" dirty="0" smtClean="0">
                <a:solidFill>
                  <a:srgbClr val="0070C0"/>
                </a:solidFill>
                <a:effectLst>
                  <a:outerShdw blurRad="38100" dist="38100" dir="2700000" algn="tl">
                    <a:srgbClr val="000000">
                      <a:alpha val="43137"/>
                    </a:srgbClr>
                  </a:outerShdw>
                </a:effectLst>
              </a:rPr>
              <a:t>-means that everyone should live up to moral standards and moral principles must apply to all who are in the relevantly similar situation</a:t>
            </a:r>
          </a:p>
          <a:p>
            <a:pPr marL="0" indent="0">
              <a:buNone/>
            </a:pPr>
            <a:r>
              <a:rPr lang="en-US" sz="2600" b="1" dirty="0" smtClean="0">
                <a:effectLst>
                  <a:outerShdw blurRad="38100" dist="38100" dir="2700000" algn="tl">
                    <a:srgbClr val="000000">
                      <a:alpha val="43137"/>
                    </a:srgbClr>
                  </a:outerShdw>
                </a:effectLst>
              </a:rPr>
              <a:t>e. Based on impartial considerations</a:t>
            </a:r>
          </a:p>
          <a:p>
            <a:pPr marL="0" indent="0">
              <a:buNone/>
            </a:pPr>
            <a:r>
              <a:rPr lang="en-US" sz="2600" dirty="0" smtClean="0">
                <a:solidFill>
                  <a:srgbClr val="0070C0"/>
                </a:solidFill>
                <a:effectLst>
                  <a:outerShdw blurRad="38100" dist="38100" dir="2700000" algn="tl">
                    <a:srgbClr val="000000">
                      <a:alpha val="43137"/>
                    </a:srgbClr>
                  </a:outerShdw>
                </a:effectLst>
              </a:rPr>
              <a:t>-require that we give equal and/or adequate consideration to the interests of all concerned parties</a:t>
            </a:r>
          </a:p>
          <a:p>
            <a:pPr marL="0" indent="0">
              <a:buNone/>
            </a:pPr>
            <a:r>
              <a:rPr lang="en-US" sz="2600" b="1" dirty="0" smtClean="0">
                <a:effectLst>
                  <a:outerShdw blurRad="38100" dist="38100" dir="2700000" algn="tl">
                    <a:srgbClr val="000000">
                      <a:alpha val="43137"/>
                    </a:srgbClr>
                  </a:outerShdw>
                </a:effectLst>
              </a:rPr>
              <a:t>f. Associated with special emotions and vocabulary</a:t>
            </a:r>
          </a:p>
          <a:p>
            <a:pPr marL="0" indent="0">
              <a:buNone/>
            </a:pPr>
            <a:r>
              <a:rPr lang="en-US" sz="2600" dirty="0" smtClean="0">
                <a:solidFill>
                  <a:srgbClr val="0070C0"/>
                </a:solidFill>
                <a:effectLst>
                  <a:outerShdw blurRad="38100" dist="38100" dir="2700000" algn="tl">
                    <a:srgbClr val="000000">
                      <a:alpha val="43137"/>
                    </a:srgbClr>
                  </a:outerShdw>
                </a:effectLst>
              </a:rPr>
              <a:t>- Have practical or action-guiding nature (</a:t>
            </a:r>
            <a:r>
              <a:rPr lang="en-US" sz="2600" i="1" dirty="0" err="1" smtClean="0">
                <a:solidFill>
                  <a:srgbClr val="0070C0"/>
                </a:solidFill>
                <a:effectLst>
                  <a:outerShdw blurRad="38100" dist="38100" dir="2700000" algn="tl">
                    <a:srgbClr val="000000">
                      <a:alpha val="43137"/>
                    </a:srgbClr>
                  </a:outerShdw>
                </a:effectLst>
              </a:rPr>
              <a:t>prescriptivity</a:t>
            </a:r>
            <a:r>
              <a:rPr lang="en-US" sz="2600" i="1" dirty="0" smtClean="0">
                <a:solidFill>
                  <a:srgbClr val="0070C0"/>
                </a:solidFill>
                <a:effectLst>
                  <a:outerShdw blurRad="38100" dist="38100" dir="2700000" algn="tl">
                    <a:srgbClr val="000000">
                      <a:alpha val="43137"/>
                    </a:srgbClr>
                  </a:outerShdw>
                </a:effectLst>
              </a:rPr>
              <a:t>); </a:t>
            </a:r>
            <a:r>
              <a:rPr lang="en-US" sz="2600" dirty="0" smtClean="0">
                <a:solidFill>
                  <a:srgbClr val="0070C0"/>
                </a:solidFill>
                <a:effectLst>
                  <a:outerShdw blurRad="38100" dist="38100" dir="2700000" algn="tl">
                    <a:srgbClr val="000000">
                      <a:alpha val="43137"/>
                    </a:srgbClr>
                  </a:outerShdw>
                </a:effectLst>
              </a:rPr>
              <a:t>appear as injunction or imperatives (such as, ‘Do not kill’)</a:t>
            </a:r>
          </a:p>
          <a:p>
            <a:pPr marL="0" indent="0">
              <a:buNone/>
            </a:pPr>
            <a:r>
              <a:rPr lang="en-US" sz="2600" dirty="0" smtClean="0">
                <a:solidFill>
                  <a:srgbClr val="0070C0"/>
                </a:solidFill>
                <a:effectLst>
                  <a:outerShdw blurRad="38100" dist="38100" dir="2700000" algn="tl">
                    <a:srgbClr val="000000">
                      <a:alpha val="43137"/>
                    </a:srgbClr>
                  </a:outerShdw>
                </a:effectLst>
              </a:rPr>
              <a:t>- proposed for use, to advise, and to influence action; used to assign praise and blame, and produce feelings of satisfaction or of guilt</a:t>
            </a:r>
          </a:p>
        </p:txBody>
      </p:sp>
    </p:spTree>
    <p:extLst>
      <p:ext uri="{BB962C8B-B14F-4D97-AF65-F5344CB8AC3E}">
        <p14:creationId xmlns:p14="http://schemas.microsoft.com/office/powerpoint/2010/main" val="2523917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fr-FR" sz="3200" b="1" dirty="0" smtClean="0">
                <a:solidFill>
                  <a:schemeClr val="accent6">
                    <a:lumMod val="75000"/>
                  </a:schemeClr>
                </a:solidFill>
                <a:effectLst>
                  <a:outerShdw blurRad="38100" dist="38100" dir="2700000" algn="tl">
                    <a:srgbClr val="000000">
                      <a:alpha val="43137"/>
                    </a:srgbClr>
                  </a:outerShdw>
                </a:effectLst>
              </a:rPr>
              <a:t>3. </a:t>
            </a:r>
            <a:r>
              <a:rPr lang="fr-FR" sz="3200" b="1" dirty="0" err="1" smtClean="0">
                <a:solidFill>
                  <a:schemeClr val="accent6">
                    <a:lumMod val="75000"/>
                  </a:schemeClr>
                </a:solidFill>
                <a:effectLst>
                  <a:outerShdw blurRad="38100" dist="38100" dir="2700000" algn="tl">
                    <a:srgbClr val="000000">
                      <a:alpha val="43137"/>
                    </a:srgbClr>
                  </a:outerShdw>
                </a:effectLst>
              </a:rPr>
              <a:t>Dilemma</a:t>
            </a:r>
            <a:r>
              <a:rPr lang="fr-FR" sz="3200" b="1" dirty="0" smtClean="0">
                <a:solidFill>
                  <a:schemeClr val="accent6">
                    <a:lumMod val="75000"/>
                  </a:schemeClr>
                </a:solidFill>
                <a:effectLst>
                  <a:outerShdw blurRad="38100" dist="38100" dir="2700000" algn="tl">
                    <a:srgbClr val="000000">
                      <a:alpha val="43137"/>
                    </a:srgbClr>
                  </a:outerShdw>
                </a:effectLst>
              </a:rPr>
              <a:t> and Moral </a:t>
            </a:r>
            <a:r>
              <a:rPr lang="fr-FR" sz="3200" b="1" dirty="0" err="1" smtClean="0">
                <a:solidFill>
                  <a:schemeClr val="accent6">
                    <a:lumMod val="75000"/>
                  </a:schemeClr>
                </a:solidFill>
                <a:effectLst>
                  <a:outerShdw blurRad="38100" dist="38100" dir="2700000" algn="tl">
                    <a:srgbClr val="000000">
                      <a:alpha val="43137"/>
                    </a:srgbClr>
                  </a:outerShdw>
                </a:effectLst>
              </a:rPr>
              <a:t>Dilemma</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500" b="1" dirty="0" smtClean="0">
                <a:solidFill>
                  <a:srgbClr val="0070C0"/>
                </a:solidFill>
                <a:effectLst>
                  <a:outerShdw blurRad="38100" dist="38100" dir="2700000" algn="tl">
                    <a:srgbClr val="000000">
                      <a:alpha val="43137"/>
                    </a:srgbClr>
                  </a:outerShdw>
                </a:effectLst>
              </a:rPr>
              <a:t>Dilemma</a:t>
            </a:r>
            <a:r>
              <a:rPr lang="en-US" sz="2500" dirty="0" smtClean="0">
                <a:solidFill>
                  <a:srgbClr val="0070C0"/>
                </a:solidFill>
                <a:effectLst>
                  <a:outerShdw blurRad="38100" dist="38100" dir="2700000" algn="tl">
                    <a:srgbClr val="000000">
                      <a:alpha val="43137"/>
                    </a:srgbClr>
                  </a:outerShdw>
                </a:effectLst>
              </a:rPr>
              <a:t>: a situation in which a tough choice has to be made between two or more options, especially more or less equally undesirable ones</a:t>
            </a:r>
          </a:p>
          <a:p>
            <a:pPr marL="0" indent="0">
              <a:buNone/>
            </a:pPr>
            <a:r>
              <a:rPr lang="en-US" sz="2500" b="1" dirty="0" smtClean="0">
                <a:solidFill>
                  <a:srgbClr val="0070C0"/>
                </a:solidFill>
                <a:effectLst>
                  <a:outerShdw blurRad="38100" dist="38100" dir="2700000" algn="tl">
                    <a:srgbClr val="000000">
                      <a:alpha val="43137"/>
                    </a:srgbClr>
                  </a:outerShdw>
                </a:effectLst>
              </a:rPr>
              <a:t>Moral dilemmas</a:t>
            </a:r>
            <a:r>
              <a:rPr lang="en-US" sz="2500" dirty="0" smtClean="0">
                <a:solidFill>
                  <a:srgbClr val="0070C0"/>
                </a:solidFill>
                <a:effectLst>
                  <a:outerShdw blurRad="38100" dist="38100" dir="2700000" algn="tl">
                    <a:srgbClr val="000000">
                      <a:alpha val="43137"/>
                    </a:srgbClr>
                  </a:outerShdw>
                </a:effectLst>
              </a:rPr>
              <a:t>: situations in which a difficult choice has to be made between two courses of action, either of which entails transgressing a moral principle; involves conflicts between moral requirements</a:t>
            </a:r>
          </a:p>
          <a:p>
            <a:pPr marL="0" indent="0">
              <a:buNone/>
            </a:pPr>
            <a:r>
              <a:rPr lang="en-US" sz="2500" u="sng" dirty="0" smtClean="0">
                <a:solidFill>
                  <a:srgbClr val="0070C0"/>
                </a:solidFill>
                <a:effectLst>
                  <a:outerShdw blurRad="38100" dist="38100" dir="2700000" algn="tl">
                    <a:srgbClr val="000000">
                      <a:alpha val="43137"/>
                    </a:srgbClr>
                  </a:outerShdw>
                </a:effectLst>
              </a:rPr>
              <a:t>Example from the Book I of Plato’s Republic:</a:t>
            </a:r>
          </a:p>
          <a:p>
            <a:pPr marL="0" indent="0">
              <a:buNone/>
            </a:pPr>
            <a:r>
              <a:rPr lang="en-US" sz="2500" i="1" dirty="0" smtClean="0">
                <a:solidFill>
                  <a:srgbClr val="0070C0"/>
                </a:solidFill>
                <a:effectLst>
                  <a:outerShdw blurRad="38100" dist="38100" dir="2700000" algn="tl">
                    <a:srgbClr val="000000">
                      <a:alpha val="43137"/>
                    </a:srgbClr>
                  </a:outerShdw>
                </a:effectLst>
              </a:rPr>
              <a:t>“… Socrates suggests that it would be wrong to repay certain debts—for example, to return a borrowed weapon to a friend who is not in his right mind. … What we have here is a conflict between two moral norms: repaying one's debts and protecting others from harm …”</a:t>
            </a:r>
          </a:p>
        </p:txBody>
      </p:sp>
    </p:spTree>
    <p:extLst>
      <p:ext uri="{BB962C8B-B14F-4D97-AF65-F5344CB8AC3E}">
        <p14:creationId xmlns:p14="http://schemas.microsoft.com/office/powerpoint/2010/main" val="2178492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rgbClr val="00B050"/>
                </a:solidFill>
                <a:effectLst>
                  <a:outerShdw blurRad="38100" dist="38100" dir="2700000" algn="tl">
                    <a:srgbClr val="000000">
                      <a:alpha val="43137"/>
                    </a:srgbClr>
                  </a:outerShdw>
                </a:effectLst>
              </a:rPr>
              <a:t>Key Features of a Moral Dilemma </a:t>
            </a:r>
            <a:endParaRPr lang="en-US" sz="3200" b="1" dirty="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(a) the agent is required to do each of two (or more) actions;</a:t>
            </a:r>
          </a:p>
          <a:p>
            <a:pPr marL="0" indent="0">
              <a:buNone/>
            </a:pPr>
            <a:r>
              <a:rPr lang="en-US" sz="2600" b="1" dirty="0" smtClean="0">
                <a:effectLst>
                  <a:outerShdw blurRad="38100" dist="38100" dir="2700000" algn="tl">
                    <a:srgbClr val="000000">
                      <a:alpha val="43137"/>
                    </a:srgbClr>
                  </a:outerShdw>
                </a:effectLst>
              </a:rPr>
              <a:t>(b) the agent can do each of the actions; but the agent cannot do both (or all) of the actions;</a:t>
            </a:r>
          </a:p>
          <a:p>
            <a:pPr marL="0" indent="0">
              <a:buNone/>
            </a:pPr>
            <a:r>
              <a:rPr lang="en-US" sz="2600" dirty="0" smtClean="0">
                <a:solidFill>
                  <a:srgbClr val="0070C0"/>
                </a:solidFill>
                <a:effectLst>
                  <a:outerShdw blurRad="38100" dist="38100" dir="2700000" algn="tl">
                    <a:srgbClr val="000000">
                      <a:alpha val="43137"/>
                    </a:srgbClr>
                  </a:outerShdw>
                </a:effectLst>
              </a:rPr>
              <a:t>In Plato’s example, one can say that the moral requirement to protect others from serious harm </a:t>
            </a:r>
            <a:r>
              <a:rPr lang="en-US" sz="2600" i="1" dirty="0" smtClean="0">
                <a:solidFill>
                  <a:srgbClr val="0070C0"/>
                </a:solidFill>
                <a:effectLst>
                  <a:outerShdw blurRad="38100" dist="38100" dir="2700000" algn="tl">
                    <a:srgbClr val="000000">
                      <a:alpha val="43137"/>
                    </a:srgbClr>
                  </a:outerShdw>
                </a:effectLst>
              </a:rPr>
              <a:t>overrides </a:t>
            </a:r>
            <a:r>
              <a:rPr lang="en-US" sz="2600" dirty="0" smtClean="0">
                <a:solidFill>
                  <a:srgbClr val="0070C0"/>
                </a:solidFill>
                <a:effectLst>
                  <a:outerShdw blurRad="38100" dist="38100" dir="2700000" algn="tl">
                    <a:srgbClr val="000000">
                      <a:alpha val="43137"/>
                    </a:srgbClr>
                  </a:outerShdw>
                </a:effectLst>
              </a:rPr>
              <a:t>the ethical requirement to repay one's debts.</a:t>
            </a:r>
          </a:p>
          <a:p>
            <a:pPr marL="0" indent="0">
              <a:buNone/>
            </a:pPr>
            <a:r>
              <a:rPr lang="en-US" sz="2600" dirty="0" smtClean="0">
                <a:solidFill>
                  <a:srgbClr val="0070C0"/>
                </a:solidFill>
                <a:effectLst>
                  <a:outerShdw blurRad="38100" dist="38100" dir="2700000" algn="tl">
                    <a:srgbClr val="000000">
                      <a:alpha val="43137"/>
                    </a:srgbClr>
                  </a:outerShdw>
                </a:effectLst>
              </a:rPr>
              <a:t>But some ethicists propose that when one of the conflicting moral requirements overrides the other, the case is not a ‘genuine moral dilemma.’ Thus, in addition to the two features above, in order to have a </a:t>
            </a:r>
            <a:r>
              <a:rPr lang="en-US" sz="2600" i="1" dirty="0" smtClean="0">
                <a:solidFill>
                  <a:srgbClr val="0070C0"/>
                </a:solidFill>
                <a:effectLst>
                  <a:outerShdw blurRad="38100" dist="38100" dir="2700000" algn="tl">
                    <a:srgbClr val="000000">
                      <a:alpha val="43137"/>
                    </a:srgbClr>
                  </a:outerShdw>
                </a:effectLst>
              </a:rPr>
              <a:t>genuine moral dilemma</a:t>
            </a:r>
            <a:r>
              <a:rPr lang="en-US" sz="2600" dirty="0" smtClean="0">
                <a:solidFill>
                  <a:srgbClr val="0070C0"/>
                </a:solidFill>
                <a:effectLst>
                  <a:outerShdw blurRad="38100" dist="38100" dir="2700000" algn="tl">
                    <a:srgbClr val="000000">
                      <a:alpha val="43137"/>
                    </a:srgbClr>
                  </a:outerShdw>
                </a:effectLst>
              </a:rPr>
              <a:t>, some add that it must also be the case that:</a:t>
            </a:r>
          </a:p>
          <a:p>
            <a:pPr marL="0" indent="0">
              <a:buNone/>
            </a:pPr>
            <a:r>
              <a:rPr lang="en-US" sz="2600" b="1" dirty="0" smtClean="0">
                <a:effectLst>
                  <a:outerShdw blurRad="38100" dist="38100" dir="2700000" algn="tl">
                    <a:srgbClr val="000000">
                      <a:alpha val="43137"/>
                    </a:srgbClr>
                  </a:outerShdw>
                </a:effectLst>
              </a:rPr>
              <a:t>(c) neither of the conflicting moral requirements is overridden</a:t>
            </a:r>
          </a:p>
        </p:txBody>
      </p:sp>
    </p:spTree>
    <p:extLst>
      <p:ext uri="{BB962C8B-B14F-4D97-AF65-F5344CB8AC3E}">
        <p14:creationId xmlns:p14="http://schemas.microsoft.com/office/powerpoint/2010/main" val="1359365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857" y="-76200"/>
            <a:ext cx="8839200" cy="1143000"/>
          </a:xfrm>
        </p:spPr>
        <p:txBody>
          <a:bodyPr>
            <a:norm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4. Three Levels of Moral Dilemmas</a:t>
            </a:r>
            <a:endParaRPr lang="en-US" sz="3200" b="1" dirty="0">
              <a:solidFill>
                <a:schemeClr val="accent6">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686800" cy="5715000"/>
          </a:xfrm>
        </p:spPr>
        <p:txBody>
          <a:bodyPr>
            <a:noAutofit/>
          </a:bodyPr>
          <a:lstStyle/>
          <a:p>
            <a:pPr marL="0" indent="0">
              <a:buNone/>
            </a:pPr>
            <a:r>
              <a:rPr lang="en-US" sz="2600" b="1" dirty="0" smtClean="0">
                <a:effectLst>
                  <a:outerShdw blurRad="38100" dist="38100" dir="2700000" algn="tl">
                    <a:srgbClr val="000000">
                      <a:alpha val="43137"/>
                    </a:srgbClr>
                  </a:outerShdw>
                </a:effectLst>
              </a:rPr>
              <a:t>a. Personal Dilemmas</a:t>
            </a:r>
          </a:p>
          <a:p>
            <a:pPr marL="0" indent="0">
              <a:buNone/>
            </a:pPr>
            <a:r>
              <a:rPr lang="en-US" sz="2600" dirty="0" smtClean="0">
                <a:solidFill>
                  <a:srgbClr val="0070C0"/>
                </a:solidFill>
                <a:effectLst>
                  <a:outerShdw blurRad="38100" dist="38100" dir="2700000" algn="tl">
                    <a:srgbClr val="000000">
                      <a:alpha val="43137"/>
                    </a:srgbClr>
                  </a:outerShdw>
                </a:effectLst>
              </a:rPr>
              <a:t>-those experienced and resolved on the personal level. </a:t>
            </a:r>
          </a:p>
          <a:p>
            <a:pPr marL="0" indent="0">
              <a:buNone/>
            </a:pPr>
            <a:r>
              <a:rPr lang="en-US" sz="2600" u="sng" dirty="0" smtClean="0">
                <a:solidFill>
                  <a:srgbClr val="0070C0"/>
                </a:solidFill>
                <a:effectLst>
                  <a:outerShdw blurRad="38100" dist="38100" dir="2700000" algn="tl">
                    <a:srgbClr val="000000">
                      <a:alpha val="43137"/>
                    </a:srgbClr>
                  </a:outerShdw>
                </a:effectLst>
              </a:rPr>
              <a:t>Jean-Paul Sartre’s example</a:t>
            </a:r>
            <a:r>
              <a:rPr lang="en-US" sz="2600" dirty="0" smtClean="0">
                <a:solidFill>
                  <a:srgbClr val="0070C0"/>
                </a:solidFill>
                <a:effectLst>
                  <a:outerShdw blurRad="38100" dist="38100" dir="2700000" algn="tl">
                    <a:srgbClr val="000000">
                      <a:alpha val="43137"/>
                    </a:srgbClr>
                  </a:outerShdw>
                </a:effectLst>
              </a:rPr>
              <a:t>:</a:t>
            </a:r>
          </a:p>
          <a:p>
            <a:pPr marL="0" indent="0">
              <a:buNone/>
            </a:pPr>
            <a:r>
              <a:rPr lang="en-US" sz="2600" i="1" dirty="0" smtClean="0">
                <a:solidFill>
                  <a:srgbClr val="0070C0"/>
                </a:solidFill>
                <a:effectLst>
                  <a:outerShdw blurRad="38100" dist="38100" dir="2700000" algn="tl">
                    <a:srgbClr val="000000">
                      <a:alpha val="43137"/>
                    </a:srgbClr>
                  </a:outerShdw>
                </a:effectLst>
              </a:rPr>
              <a:t>“… a student whose brother had been killed in the German offensive of 1940. The student wanted to avenge his brother and to fight forces that he regarded as evil. But the student's mother was living with him, and he was her one consolation in life … Sartre describes him as being torn between two kinds of morality: … personal devotion to his mother [and] … attempting to contribute to the defeat of an unjust aggressor.”</a:t>
            </a:r>
          </a:p>
          <a:p>
            <a:pPr marL="0" indent="0">
              <a:buNone/>
            </a:pPr>
            <a:r>
              <a:rPr lang="en-US" sz="2600" u="sng" dirty="0" smtClean="0">
                <a:solidFill>
                  <a:srgbClr val="0070C0"/>
                </a:solidFill>
                <a:effectLst>
                  <a:outerShdw blurRad="38100" dist="38100" dir="2700000" algn="tl">
                    <a:srgbClr val="000000">
                      <a:alpha val="43137"/>
                    </a:srgbClr>
                  </a:outerShdw>
                </a:effectLst>
              </a:rPr>
              <a:t>Other examples</a:t>
            </a:r>
            <a:r>
              <a:rPr lang="en-US" sz="2600" dirty="0" smtClean="0">
                <a:solidFill>
                  <a:srgbClr val="0070C0"/>
                </a:solidFill>
                <a:effectLst>
                  <a:outerShdw blurRad="38100" dist="38100" dir="2700000" algn="tl">
                    <a:srgbClr val="000000">
                      <a:alpha val="43137"/>
                    </a:srgbClr>
                  </a:outerShdw>
                </a:effectLst>
              </a:rPr>
              <a:t>: </a:t>
            </a:r>
            <a:r>
              <a:rPr lang="en-US" sz="2600" i="1" dirty="0" smtClean="0">
                <a:solidFill>
                  <a:srgbClr val="0070C0"/>
                </a:solidFill>
                <a:effectLst>
                  <a:outerShdw blurRad="38100" dist="38100" dir="2700000" algn="tl">
                    <a:srgbClr val="000000">
                      <a:alpha val="43137"/>
                    </a:srgbClr>
                  </a:outerShdw>
                </a:effectLst>
              </a:rPr>
              <a:t>making conflicting promises; choosing between the life of a child who is about to be delivered and the child’s mother</a:t>
            </a:r>
          </a:p>
        </p:txBody>
      </p:sp>
    </p:spTree>
    <p:extLst>
      <p:ext uri="{BB962C8B-B14F-4D97-AF65-F5344CB8AC3E}">
        <p14:creationId xmlns:p14="http://schemas.microsoft.com/office/powerpoint/2010/main" val="2591632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1874</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Key Concepts in Ethics </vt:lpstr>
      <vt:lpstr>Ethics and Morality</vt:lpstr>
      <vt:lpstr>1. The Importance of Rules to Social Beings </vt:lpstr>
      <vt:lpstr>2. Moral vs. Non-moral Standards</vt:lpstr>
      <vt:lpstr>Six (6) Characteristics of Moral Standards </vt:lpstr>
      <vt:lpstr>Six (6) Characteristics of Moral Standards </vt:lpstr>
      <vt:lpstr>3. Dilemma and Moral Dilemma</vt:lpstr>
      <vt:lpstr>Key Features of a Moral Dilemma </vt:lpstr>
      <vt:lpstr>4. Three Levels of Moral Dilemmas</vt:lpstr>
      <vt:lpstr>4. Three Levels of Moral Dilemmas</vt:lpstr>
      <vt:lpstr>4. Three Levels of Moral Dilemmas</vt:lpstr>
      <vt:lpstr>5. ‘Only human beings can be ethical’</vt:lpstr>
      <vt:lpstr>5. ‘Only human beings can be ethical’</vt:lpstr>
      <vt:lpstr>5. ‘Only human beings can be ethical’</vt:lpstr>
      <vt:lpstr>6. Freedom as a Foundation of Morality</vt:lpstr>
      <vt:lpstr>7. Minimum Requirement for Morality:  Reason and Impartiality</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Key Concepts in Ethics</dc:title>
  <dc:creator>JensenM</dc:creator>
  <cp:lastModifiedBy>JensenM</cp:lastModifiedBy>
  <cp:revision>28</cp:revision>
  <dcterms:created xsi:type="dcterms:W3CDTF">2018-06-19T06:21:04Z</dcterms:created>
  <dcterms:modified xsi:type="dcterms:W3CDTF">2018-08-07T06:57:14Z</dcterms:modified>
</cp:coreProperties>
</file>